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media/image56.wmf" ContentType="image/x-wmf"/>
  <Override PartName="/ppt/media/image99.png" ContentType="image/png"/>
  <Override PartName="/ppt/media/image55.wmf" ContentType="image/x-wmf"/>
  <Override PartName="/ppt/media/image98.png" ContentType="image/png"/>
  <Override PartName="/ppt/media/image54.wmf" ContentType="image/x-wmf"/>
  <Override PartName="/ppt/media/image97.png" ContentType="image/png"/>
  <Override PartName="/ppt/media/image53.wmf" ContentType="image/x-wmf"/>
  <Override PartName="/ppt/media/image96.png" ContentType="image/png"/>
  <Override PartName="/ppt/media/image52.wmf" ContentType="image/x-wmf"/>
  <Override PartName="/ppt/media/image95.png" ContentType="image/png"/>
  <Override PartName="/ppt/media/image51.wmf" ContentType="image/x-wmf"/>
  <Override PartName="/ppt/media/image94.png" ContentType="image/png"/>
  <Override PartName="/ppt/media/image46.wmf" ContentType="image/x-wmf"/>
  <Override PartName="/ppt/media/image89.png" ContentType="image/png"/>
  <Override PartName="/ppt/media/image45.wmf" ContentType="image/x-wmf"/>
  <Override PartName="/ppt/media/image88.png" ContentType="image/png"/>
  <Override PartName="/ppt/media/image44.wmf" ContentType="image/x-wmf"/>
  <Override PartName="/ppt/media/image87.png" ContentType="image/png"/>
  <Override PartName="/ppt/media/image43.wmf" ContentType="image/x-wmf"/>
  <Override PartName="/ppt/media/image86.png" ContentType="image/png"/>
  <Override PartName="/ppt/media/image42.wmf" ContentType="image/x-wmf"/>
  <Override PartName="/ppt/media/image38.png" ContentType="image/png"/>
  <Override PartName="/ppt/media/image60.wmf" ContentType="image/x-wmf"/>
  <Override PartName="/ppt/media/image37.png" ContentType="image/png"/>
  <Override PartName="/ppt/media/image36.jpeg" ContentType="image/jpeg"/>
  <Override PartName="/ppt/media/image50.wmf" ContentType="image/x-wmf"/>
  <Override PartName="/ppt/media/image93.png" ContentType="image/png"/>
  <Override PartName="/ppt/media/image35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0.wmf" ContentType="image/x-wmf"/>
  <Override PartName="/ppt/media/image48.wmf" ContentType="image/x-wmf"/>
  <Override PartName="/ppt/media/image11.wmf" ContentType="image/x-wmf"/>
  <Override PartName="/ppt/media/image41.png" ContentType="image/png"/>
  <Override PartName="/ppt/media/image39.wmf" ContentType="image/x-wmf"/>
  <Override PartName="/ppt/media/image9.wmf" ContentType="image/x-wmf"/>
  <Override PartName="/ppt/media/image13.wmf" ContentType="image/x-wmf"/>
  <Override PartName="/ppt/media/image1.wmf" ContentType="image/x-wmf"/>
  <Override PartName="/ppt/media/image40.png" ContentType="image/png"/>
  <Override PartName="/ppt/media/image8.wmf" ContentType="image/x-wmf"/>
  <Override PartName="/ppt/media/image85.wmf" ContentType="image/x-wmf"/>
  <Override PartName="/ppt/media/image49.wmf" ContentType="image/x-wmf"/>
  <Override PartName="/ppt/media/image12.wmf" ContentType="image/x-wmf"/>
  <Override PartName="/ppt/media/image7.wmf" ContentType="image/x-wmf"/>
  <Override PartName="/ppt/media/image84.wmf" ContentType="image/x-wmf"/>
  <Override PartName="/ppt/media/image47.wmf" ContentType="image/x-wmf"/>
  <Override PartName="/ppt/media/image61.wmf" ContentType="image/x-wmf"/>
  <Override PartName="/ppt/media/image105.wmf" ContentType="image/x-wmf"/>
  <Override PartName="/ppt/media/image62.wmf" ContentType="image/x-wmf"/>
  <Override PartName="/ppt/media/image67.wmf" ContentType="image/x-wmf"/>
  <Override PartName="/ppt/media/image70.png" ContentType="image/png"/>
  <Override PartName="/ppt/media/image69.wmf" ContentType="image/x-wmf"/>
  <Override PartName="/ppt/media/image29.wmf" ContentType="image/x-wmf"/>
  <Override PartName="/ppt/media/image31.png" ContentType="image/png"/>
  <Override PartName="/ppt/media/image64.wmf" ContentType="image/x-wmf"/>
  <Override PartName="/ppt/media/image72.wmf" ContentType="image/x-wmf"/>
  <Override PartName="/ppt/media/image101.png" ContentType="image/png"/>
  <Override PartName="/ppt/media/image65.wmf" ContentType="image/x-wmf"/>
  <Override PartName="/ppt/media/image79.wmf" ContentType="image/x-wmf"/>
  <Override PartName="/ppt/media/image104.wmf" ContentType="image/x-wmf"/>
  <Override PartName="/ppt/media/image102.png" ContentType="image/png"/>
  <Override PartName="/ppt/media/image73.wmf" ContentType="image/x-wmf"/>
  <Override PartName="/ppt/media/image90.png" ContentType="image/png"/>
  <Override PartName="/ppt/media/image83.wmf" ContentType="image/x-wmf"/>
  <Override PartName="/ppt/media/image63.wmf" ContentType="image/x-wmf"/>
  <Override PartName="/ppt/media/image71.wmf" ContentType="image/x-wmf"/>
  <Override PartName="/ppt/media/image100.png" ContentType="image/png"/>
  <Override PartName="/ppt/media/image78.jpeg" ContentType="image/jpeg"/>
  <Override PartName="/ppt/media/image76.wmf" ContentType="image/x-wmf"/>
  <Override PartName="/ppt/media/image77.wmf" ContentType="image/x-wmf"/>
  <Override PartName="/ppt/media/image66.wmf" ContentType="image/x-wmf"/>
  <Override PartName="/ppt/media/image20.wmf" ContentType="image/x-wmf"/>
  <Override PartName="/ppt/media/image17.png" ContentType="image/png"/>
  <Override PartName="/ppt/media/image57.wmf" ContentType="image/x-wmf"/>
  <Override PartName="/ppt/media/image92.png" ContentType="image/png"/>
  <Override PartName="/ppt/media/image75.wmf" ContentType="image/x-wmf"/>
  <Override PartName="/ppt/media/image91.png" ContentType="image/png"/>
  <Override PartName="/ppt/media/image103.png" ContentType="image/png"/>
  <Override PartName="/ppt/media/image74.wmf" ContentType="image/x-wmf"/>
  <Override PartName="/ppt/media/image23.wmf" ContentType="image/x-wmf"/>
  <Override PartName="/ppt/media/image22.wmf" ContentType="image/x-wmf"/>
  <Override PartName="/ppt/media/image19.png" ContentType="image/png"/>
  <Override PartName="/ppt/media/image59.wmf" ContentType="image/x-wmf"/>
  <Override PartName="/ppt/media/image21.wmf" ContentType="image/x-wmf"/>
  <Override PartName="/ppt/media/image58.wmf" ContentType="image/x-wmf"/>
  <Override PartName="/ppt/media/image6.png" ContentType="image/png"/>
  <Override PartName="/ppt/media/image18.png" ContentType="image/png"/>
  <Override PartName="/ppt/media/image24.wmf" ContentType="image/x-wmf"/>
  <Override PartName="/ppt/media/image68.png" ContentType="image/png"/>
  <Override PartName="/ppt/media/image25.wmf" ContentType="image/x-wmf"/>
  <Override PartName="/ppt/media/image26.wmf" ContentType="image/x-wmf"/>
  <Override PartName="/ppt/media/image80.wmf" ContentType="image/x-wmf"/>
  <Override PartName="/ppt/media/image15.wmf" ContentType="image/x-wmf"/>
  <Override PartName="/ppt/media/image3.wmf" ContentType="image/x-wmf"/>
  <Override PartName="/ppt/media/image27.wmf" ContentType="image/x-wmf"/>
  <Override PartName="/ppt/media/image81.wmf" ContentType="image/x-wmf"/>
  <Override PartName="/ppt/media/image16.wmf" ContentType="image/x-wmf"/>
  <Override PartName="/ppt/media/image4.wmf" ContentType="image/x-wmf"/>
  <Override PartName="/ppt/media/image28.wmf" ContentType="image/x-wmf"/>
  <Override PartName="/ppt/media/image106.jpeg" ContentType="image/jpeg"/>
  <Override PartName="/ppt/media/image82.wmf" ContentType="image/x-wmf"/>
  <Override PartName="/ppt/media/image5.wmf" ContentType="image/x-wmf"/>
  <Override PartName="/ppt/media/image2.wmf" ContentType="image/x-wmf"/>
  <Override PartName="/ppt/media/image14.wmf" ContentType="image/x-wmf"/>
  <Override PartName="/ppt/media/image10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dt" idx="1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ftr" idx="1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sldNum" idx="1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0BADB5C-4CCB-416D-9CE8-5F7A1E37C41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A52FD3-87FD-4408-927D-E03826FD4C4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9BF10D-F845-43AF-A75C-16D07E91AB7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F8E384-30C6-4DD2-9238-33B5F76927A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At the beginning of class, I told them that there are two ways to change the dynamics of an aircraft: change the design, or add automatic control. At the end of this slide, you could ask them “What can we do here?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At the beginning of class, I told them that there are two ways to change the dynamics of an aircraft: change the design, or add automatic control. At the end of this slide, you could ask them “What can we do here?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EB9F50-4137-4EB1-AA3C-61C6396D4D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6927D2-A134-4A87-9982-57DAADD486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DFA670-BA05-4575-BF9E-F038F712F7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18E8B-F43C-46D6-B3EA-ACCEE2F13D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0F8A81-107F-4915-B0D7-3DEC77CF88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643E42-FE74-48AB-A999-DC5483DB70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096562-CDCD-48D3-8767-CAD5F8DE6A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1D3D7E-DF1C-4F0D-9288-505F1A2AAF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53E09A-B68B-4CD5-83B4-5BDD657181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7080" cy="304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28CA98-F680-4580-A52C-6FDB1F13F6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D40853-4DBF-42EF-BE01-5F61FCB6FA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F4989D-E47A-44E1-95AE-013A945E6B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E2857D-028F-415D-93D9-CC1F1100B2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161E99-C54F-47FB-A4C9-3F9A1B2F1B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F605D6-A038-45FD-89A8-F985015A0B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F0683C-C4E3-4127-8A25-49D865891A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6A5D6C-0FC1-4B1A-87DD-4D447D29F4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0079C0-A657-4E01-9E2A-2976122638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AFE315-AC10-4540-9933-70031C2A47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72E305-8A70-4035-B796-6193FB906C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B5DC57-92DD-4E49-A0B6-12BA7C6B43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537EAC-6463-4E18-A865-1D2632E979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2290D2-ADBC-43E2-B199-90854596DC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7080" cy="304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E6A6A8-E4C2-4A4F-93F8-84BE4E6628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D6CC94-2A8D-4893-942A-B93A581804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4036E7-76AA-4274-ABA8-B6B41B123A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B6C23E-4CCE-4CB2-B5C8-F910F6BA7D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90E29C-BABA-434D-826F-65548AFFB9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131396-F3C9-4F01-A9F6-DBBEC8AE8E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79C10C-334C-4810-8109-9EB6D2DE3E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EB538CC-8F46-4729-8E79-C3668C1428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2732040-C82A-40BD-9F18-12D5DFAEB8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6001366-898C-40A4-B8C6-A948B926AE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CCE21C-71CD-4246-8E4B-6D103682D5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7C5172-E07B-420F-BDE1-DFBA47A07C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05BACD-7F01-4C46-A17E-68B904AE05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7080" cy="304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579B084-BE1B-4985-8C2D-1E67C7B8F5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75338FD-1904-44CB-A8B3-5C396E9C00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44436D5-1B87-47CE-B559-81D7A15376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818DEF8-5D27-448D-B2AE-3A2224E45F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A52CDF-C0C3-445A-881E-3B52614E10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4941470-4991-4139-8BAE-CBEE99ECF6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5E786CB-5E63-4591-8270-15E807C4A6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A189650-82FD-4071-B26E-42FCAEE9D9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B4DF0-8B30-48BB-AB1E-0FC1C01E95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EC1142F-7B51-4DDC-AE2B-B7E469489B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625F30A-3544-413A-A286-2DAA6DBB02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6D0DE23-0065-4FAE-BA12-0EB995CF8C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9A6E714-6C9E-4778-8B47-09094245E2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7080" cy="304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D24ECB-DE45-4499-8BAB-B33A2796F1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CD259E-7AC4-4B60-910F-6E8157DC4C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CFBB06B-5BF8-4019-B0DE-C9A7174488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E99535E-ADDF-47EC-ADAC-1FE4E517BF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624CE9D-F0F9-4A6D-AAE7-FB4679DCF6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7DA4D81-BED8-4E08-89E8-D1D4700438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7080" cy="304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7FE4B7-2498-431C-87E5-B62FA1ABAF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9DEA37-4281-4CD3-BD99-E80F2FBB0C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54B420-9957-45C2-8F95-16EACFFDD6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FFA9D7-482A-4771-9319-E55B2CE151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194331-CF98-411C-826F-523A22700B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9E73B02-7AFA-441C-B693-488FF2D33D2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C202854-12AD-4ADB-BD2B-E487F1F865E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6A1440F-D0FF-4961-ADA4-63796B881AF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840" cy="42804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260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D005558-4C7D-428B-94AE-98FE5F34145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0840" cy="47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200" cy="42840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13"/>
          </p:nvPr>
        </p:nvSpPr>
        <p:spPr>
          <a:xfrm>
            <a:off x="3124080" y="6245280"/>
            <a:ext cx="289296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4"/>
          </p:nvPr>
        </p:nvSpPr>
        <p:spPr>
          <a:xfrm>
            <a:off x="655308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4015F6B-C048-4491-9523-E202892D31C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dt" idx="15"/>
          </p:nvPr>
        </p:nvSpPr>
        <p:spPr>
          <a:xfrm>
            <a:off x="457200" y="6245280"/>
            <a:ext cx="213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6" Type="http://schemas.openxmlformats.org/officeDocument/2006/relationships/image" Target="../media/image48.wmf"/><Relationship Id="rId7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5" Type="http://schemas.openxmlformats.org/officeDocument/2006/relationships/image" Target="../media/image53.wmf"/><Relationship Id="rId6" Type="http://schemas.openxmlformats.org/officeDocument/2006/relationships/image" Target="../media/image54.wmf"/><Relationship Id="rId7" Type="http://schemas.openxmlformats.org/officeDocument/2006/relationships/image" Target="../media/image55.wmf"/><Relationship Id="rId8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image" Target="../media/image61.wmf"/><Relationship Id="rId7" Type="http://schemas.openxmlformats.org/officeDocument/2006/relationships/image" Target="../media/image62.wmf"/><Relationship Id="rId8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Relationship Id="rId3" Type="http://schemas.openxmlformats.org/officeDocument/2006/relationships/image" Target="../media/image65.wmf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wmf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7" Type="http://schemas.openxmlformats.org/officeDocument/2006/relationships/image" Target="../media/image77.wmf"/><Relationship Id="rId8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5" Type="http://schemas.openxmlformats.org/officeDocument/2006/relationships/image" Target="../media/image83.wmf"/><Relationship Id="rId6" Type="http://schemas.openxmlformats.org/officeDocument/2006/relationships/image" Target="../media/image84.wmf"/><Relationship Id="rId7" Type="http://schemas.openxmlformats.org/officeDocument/2006/relationships/image" Target="../media/image85.wmf"/><Relationship Id="rId8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image" Target="../media/image13.wmf"/><Relationship Id="rId8" Type="http://schemas.openxmlformats.org/officeDocument/2006/relationships/image" Target="../media/image14.wmf"/><Relationship Id="rId9" Type="http://schemas.openxmlformats.org/officeDocument/2006/relationships/image" Target="../media/image15.wmf"/><Relationship Id="rId10" Type="http://schemas.openxmlformats.org/officeDocument/2006/relationships/image" Target="../media/image16.wmf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wmf"/><Relationship Id="rId15" Type="http://schemas.openxmlformats.org/officeDocument/2006/relationships/image" Target="../media/image21.wmf"/><Relationship Id="rId16" Type="http://schemas.openxmlformats.org/officeDocument/2006/relationships/slideLayout" Target="../slideLayouts/slideLayout17.xml"/><Relationship Id="rId1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wmf"/><Relationship Id="rId4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wmf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5" descr=""/>
          <p:cNvPicPr/>
          <p:nvPr/>
        </p:nvPicPr>
        <p:blipFill>
          <a:blip r:embed="rId1"/>
          <a:stretch/>
        </p:blipFill>
        <p:spPr>
          <a:xfrm>
            <a:off x="0" y="10440"/>
            <a:ext cx="9141120" cy="684468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07760" y="68400"/>
            <a:ext cx="7769520" cy="146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Controlled Quadrotor 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160" cy="657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Control Strategy for Roll Angle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82" name="Group 1"/>
          <p:cNvGrpSpPr/>
          <p:nvPr/>
        </p:nvGrpSpPr>
        <p:grpSpPr>
          <a:xfrm>
            <a:off x="3467880" y="1340640"/>
            <a:ext cx="507240" cy="867960"/>
            <a:chOff x="3467880" y="1340640"/>
            <a:chExt cx="507240" cy="867960"/>
          </a:xfrm>
        </p:grpSpPr>
        <p:pic>
          <p:nvPicPr>
            <p:cNvPr id="383" name="Picture 40" descr=""/>
            <p:cNvPicPr/>
            <p:nvPr/>
          </p:nvPicPr>
          <p:blipFill>
            <a:blip r:embed="rId1"/>
            <a:stretch/>
          </p:blipFill>
          <p:spPr>
            <a:xfrm>
              <a:off x="3639960" y="1457640"/>
              <a:ext cx="163800" cy="63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Rectangle 10"/>
            <p:cNvSpPr/>
            <p:nvPr/>
          </p:nvSpPr>
          <p:spPr>
            <a:xfrm>
              <a:off x="3467880" y="1340640"/>
              <a:ext cx="507240" cy="8679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5" name="Group 2"/>
          <p:cNvGrpSpPr/>
          <p:nvPr/>
        </p:nvGrpSpPr>
        <p:grpSpPr>
          <a:xfrm>
            <a:off x="2068200" y="1340640"/>
            <a:ext cx="865800" cy="867960"/>
            <a:chOff x="2068200" y="1340640"/>
            <a:chExt cx="865800" cy="867960"/>
          </a:xfrm>
        </p:grpSpPr>
        <p:pic>
          <p:nvPicPr>
            <p:cNvPr id="386" name="Picture 41" descr=""/>
            <p:cNvPicPr/>
            <p:nvPr/>
          </p:nvPicPr>
          <p:blipFill>
            <a:blip r:embed="rId2"/>
            <a:stretch/>
          </p:blipFill>
          <p:spPr>
            <a:xfrm>
              <a:off x="2279880" y="1438560"/>
              <a:ext cx="443160" cy="671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7" name="Rectangle 12"/>
            <p:cNvSpPr/>
            <p:nvPr/>
          </p:nvSpPr>
          <p:spPr>
            <a:xfrm>
              <a:off x="2068200" y="1340640"/>
              <a:ext cx="865800" cy="8679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8" name="Straight Arrow Connector 13"/>
          <p:cNvSpPr/>
          <p:nvPr/>
        </p:nvSpPr>
        <p:spPr>
          <a:xfrm>
            <a:off x="2935440" y="1775160"/>
            <a:ext cx="53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9" name="Straight Arrow Connector 14"/>
          <p:cNvSpPr/>
          <p:nvPr/>
        </p:nvSpPr>
        <p:spPr>
          <a:xfrm>
            <a:off x="3976560" y="1776240"/>
            <a:ext cx="53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0" name="Oval 1"/>
          <p:cNvSpPr/>
          <p:nvPr/>
        </p:nvSpPr>
        <p:spPr>
          <a:xfrm>
            <a:off x="1252440" y="1638720"/>
            <a:ext cx="281880" cy="2818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1" name="Straight Arrow Connector 20"/>
          <p:cNvSpPr/>
          <p:nvPr/>
        </p:nvSpPr>
        <p:spPr>
          <a:xfrm>
            <a:off x="1535760" y="1769760"/>
            <a:ext cx="53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2" name="Straight Connector 14"/>
          <p:cNvSpPr/>
          <p:nvPr/>
        </p:nvSpPr>
        <p:spPr>
          <a:xfrm>
            <a:off x="3201480" y="1769760"/>
            <a:ext cx="360" cy="939240"/>
          </a:xfrm>
          <a:custGeom>
            <a:avLst/>
            <a:gdLst/>
            <a:ahLst/>
            <a:rect l="0" t="0" r="r" b="b"/>
            <a:pathLst>
              <a:path fill="none" w="1" h="2609">
                <a:moveTo>
                  <a:pt x="0" y="0"/>
                </a:moveTo>
                <a:lnTo>
                  <a:pt x="1" y="2609"/>
                </a:lnTo>
              </a:path>
            </a:pathLst>
          </a:custGeom>
          <a:ln w="25560">
            <a:solidFill>
              <a:srgbClr val="000000"/>
            </a:solidFill>
            <a:round/>
          </a:ln>
        </p:spPr>
      </p:sp>
      <p:sp>
        <p:nvSpPr>
          <p:cNvPr id="393" name="Straight Connector 15"/>
          <p:cNvSpPr/>
          <p:nvPr/>
        </p:nvSpPr>
        <p:spPr>
          <a:xfrm>
            <a:off x="2724120" y="2709000"/>
            <a:ext cx="477360" cy="360"/>
          </a:xfrm>
          <a:custGeom>
            <a:avLst/>
            <a:gdLst/>
            <a:ahLst/>
            <a:rect l="0" t="0" r="r" b="b"/>
            <a:pathLst>
              <a:path fill="none" w="1326" h="1">
                <a:moveTo>
                  <a:pt x="1326" y="0"/>
                </a:moveTo>
                <a:lnTo>
                  <a:pt x="0" y="1"/>
                </a:lnTo>
              </a:path>
            </a:pathLst>
          </a:cu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94" name="Straight Connector 16"/>
          <p:cNvSpPr/>
          <p:nvPr/>
        </p:nvSpPr>
        <p:spPr>
          <a:xfrm>
            <a:off x="1494360" y="1880280"/>
            <a:ext cx="583200" cy="832680"/>
          </a:xfrm>
          <a:custGeom>
            <a:avLst/>
            <a:gdLst/>
            <a:ahLst/>
            <a:rect l="0" t="0" r="r" b="b"/>
            <a:pathLst>
              <a:path fill="none" w="1620" h="2313">
                <a:moveTo>
                  <a:pt x="1620" y="2313"/>
                </a:moveTo>
                <a:lnTo>
                  <a:pt x="0" y="0"/>
                </a:lnTo>
              </a:path>
            </a:pathLst>
          </a:cu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95" name="TextBox 18"/>
          <p:cNvSpPr/>
          <p:nvPr/>
        </p:nvSpPr>
        <p:spPr>
          <a:xfrm>
            <a:off x="2347200" y="2524320"/>
            <a:ext cx="367560" cy="401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Straight Connector 17"/>
          <p:cNvSpPr/>
          <p:nvPr/>
        </p:nvSpPr>
        <p:spPr>
          <a:xfrm>
            <a:off x="2068200" y="2712960"/>
            <a:ext cx="270720" cy="360"/>
          </a:xfrm>
          <a:custGeom>
            <a:avLst/>
            <a:gdLst/>
            <a:ahLst/>
            <a:rect l="0" t="0" r="r" b="b"/>
            <a:pathLst>
              <a:path fill="none" w="752" h="1">
                <a:moveTo>
                  <a:pt x="752" y="0"/>
                </a:moveTo>
                <a:lnTo>
                  <a:pt x="0" y="1"/>
                </a:lnTo>
              </a:path>
            </a:pathLst>
          </a:custGeom>
          <a:ln w="25560">
            <a:solidFill>
              <a:srgbClr val="000000"/>
            </a:solidFill>
            <a:round/>
          </a:ln>
        </p:spPr>
      </p:sp>
      <p:sp>
        <p:nvSpPr>
          <p:cNvPr id="397" name="Straight Connector 18"/>
          <p:cNvSpPr/>
          <p:nvPr/>
        </p:nvSpPr>
        <p:spPr>
          <a:xfrm>
            <a:off x="4237200" y="1769760"/>
            <a:ext cx="360" cy="1541160"/>
          </a:xfrm>
          <a:custGeom>
            <a:avLst/>
            <a:gdLst/>
            <a:ahLst/>
            <a:rect l="0" t="0" r="r" b="b"/>
            <a:pathLst>
              <a:path fill="none" w="1" h="4281">
                <a:moveTo>
                  <a:pt x="0" y="0"/>
                </a:moveTo>
                <a:lnTo>
                  <a:pt x="1" y="4281"/>
                </a:lnTo>
              </a:path>
            </a:pathLst>
          </a:custGeom>
          <a:ln w="25560">
            <a:solidFill>
              <a:srgbClr val="000000"/>
            </a:solidFill>
            <a:round/>
          </a:ln>
        </p:spPr>
      </p:sp>
      <p:sp>
        <p:nvSpPr>
          <p:cNvPr id="398" name="TextBox 19"/>
          <p:cNvSpPr/>
          <p:nvPr/>
        </p:nvSpPr>
        <p:spPr>
          <a:xfrm>
            <a:off x="2509920" y="3126600"/>
            <a:ext cx="367560" cy="401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Straight Connector 19"/>
          <p:cNvSpPr/>
          <p:nvPr/>
        </p:nvSpPr>
        <p:spPr>
          <a:xfrm>
            <a:off x="2886840" y="3310920"/>
            <a:ext cx="1350360" cy="360"/>
          </a:xfrm>
          <a:custGeom>
            <a:avLst/>
            <a:gdLst/>
            <a:ahLst/>
            <a:rect l="0" t="0" r="r" b="b"/>
            <a:pathLst>
              <a:path fill="none" w="3751" h="1">
                <a:moveTo>
                  <a:pt x="3751" y="0"/>
                </a:moveTo>
                <a:lnTo>
                  <a:pt x="0" y="1"/>
                </a:lnTo>
              </a:path>
            </a:pathLst>
          </a:cu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00" name="Straight Connector 20"/>
          <p:cNvSpPr/>
          <p:nvPr/>
        </p:nvSpPr>
        <p:spPr>
          <a:xfrm>
            <a:off x="1391040" y="3316320"/>
            <a:ext cx="1110600" cy="360"/>
          </a:xfrm>
          <a:custGeom>
            <a:avLst/>
            <a:gdLst/>
            <a:ahLst/>
            <a:rect l="0" t="0" r="r" b="b"/>
            <a:pathLst>
              <a:path fill="none" w="3085" h="1">
                <a:moveTo>
                  <a:pt x="3085" y="0"/>
                </a:moveTo>
                <a:lnTo>
                  <a:pt x="0" y="1"/>
                </a:lnTo>
              </a:path>
            </a:pathLst>
          </a:custGeom>
          <a:ln w="25560">
            <a:solidFill>
              <a:srgbClr val="000000"/>
            </a:solidFill>
            <a:round/>
          </a:ln>
        </p:spPr>
      </p:sp>
      <p:sp>
        <p:nvSpPr>
          <p:cNvPr id="401" name="Straight Connector 21"/>
          <p:cNvSpPr/>
          <p:nvPr/>
        </p:nvSpPr>
        <p:spPr>
          <a:xfrm>
            <a:off x="1391040" y="1922040"/>
            <a:ext cx="2880" cy="1388880"/>
          </a:xfrm>
          <a:custGeom>
            <a:avLst/>
            <a:gdLst/>
            <a:ahLst/>
            <a:rect l="0" t="0" r="r" b="b"/>
            <a:pathLst>
              <a:path fill="none" w="8" h="3858">
                <a:moveTo>
                  <a:pt x="0" y="0"/>
                </a:moveTo>
                <a:lnTo>
                  <a:pt x="8" y="3858"/>
                </a:lnTo>
              </a:path>
            </a:pathLst>
          </a:custGeom>
          <a:ln w="25560">
            <a:solidFill>
              <a:srgbClr val="000000"/>
            </a:solidFill>
            <a:round/>
            <a:headEnd len="med" type="triangle" w="med"/>
          </a:ln>
        </p:spPr>
      </p:sp>
      <p:pic>
        <p:nvPicPr>
          <p:cNvPr id="402" name="Picture 42" descr=""/>
          <p:cNvPicPr/>
          <p:nvPr/>
        </p:nvPicPr>
        <p:blipFill>
          <a:blip r:embed="rId3"/>
          <a:stretch/>
        </p:blipFill>
        <p:spPr>
          <a:xfrm>
            <a:off x="1391040" y="1312560"/>
            <a:ext cx="557280" cy="27792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43" descr=""/>
          <p:cNvPicPr/>
          <p:nvPr/>
        </p:nvPicPr>
        <p:blipFill>
          <a:blip r:embed="rId4"/>
          <a:stretch/>
        </p:blipFill>
        <p:spPr>
          <a:xfrm>
            <a:off x="2998440" y="1312560"/>
            <a:ext cx="405000" cy="29052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44" descr=""/>
          <p:cNvPicPr/>
          <p:nvPr/>
        </p:nvPicPr>
        <p:blipFill>
          <a:blip r:embed="rId5"/>
          <a:stretch/>
        </p:blipFill>
        <p:spPr>
          <a:xfrm>
            <a:off x="4041000" y="1312560"/>
            <a:ext cx="417600" cy="290520"/>
          </a:xfrm>
          <a:prstGeom prst="rect">
            <a:avLst/>
          </a:prstGeom>
          <a:ln w="0">
            <a:noFill/>
          </a:ln>
        </p:spPr>
      </p:pic>
      <p:sp>
        <p:nvSpPr>
          <p:cNvPr id="405" name="TextBox 21"/>
          <p:cNvSpPr/>
          <p:nvPr/>
        </p:nvSpPr>
        <p:spPr>
          <a:xfrm>
            <a:off x="1554120" y="1693080"/>
            <a:ext cx="25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TextBox 27"/>
          <p:cNvSpPr/>
          <p:nvPr/>
        </p:nvSpPr>
        <p:spPr>
          <a:xfrm>
            <a:off x="1126800" y="1793520"/>
            <a:ext cx="25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7" name="Picture 45" descr=""/>
          <p:cNvPicPr/>
          <p:nvPr/>
        </p:nvPicPr>
        <p:blipFill>
          <a:blip r:embed="rId6"/>
          <a:stretch/>
        </p:blipFill>
        <p:spPr>
          <a:xfrm>
            <a:off x="639000" y="4000680"/>
            <a:ext cx="3516480" cy="34164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/>
          <p:nvPr/>
        </p:nvSpPr>
        <p:spPr>
          <a:xfrm>
            <a:off x="2925000" y="4572000"/>
            <a:ext cx="1408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Proportional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515960" y="4572000"/>
            <a:ext cx="1193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Derivative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0" name=""/>
              <p:cNvSpPr txBox="1"/>
              <p:nvPr/>
            </p:nvSpPr>
            <p:spPr>
              <a:xfrm>
                <a:off x="6366960" y="1265400"/>
                <a:ext cx="132984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x</m:t>
                    </m:r>
                    <m:r>
                      <m:t xml:space="preserve">+</m:t>
                    </m:r>
                    <m:r>
                      <m:t xml:space="preserve">B</m:t>
                    </m:r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1" name=""/>
              <p:cNvSpPr txBox="1"/>
              <p:nvPr/>
            </p:nvSpPr>
            <p:spPr>
              <a:xfrm>
                <a:off x="5715000" y="1951200"/>
                <a:ext cx="2772720" cy="605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K</m:t>
                    </m:r>
                    <m:r>
                      <m:t xml:space="preserve">x</m:t>
                    </m:r>
                    <m:r>
                      <m:t xml:space="preserve">=</m:t>
                    </m:r>
                    <m:r>
                      <m:t xml:space="preserve">−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 xml:space="preserve">k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  <m:e>
                              <m:sSub>
                                <m:e>
                                  <m:r>
                                    <m:t xml:space="preserve">k</m:t>
                                  </m:r>
                                </m:e>
                                <m:sub>
                                  <m:r>
                                    <m:t xml:space="preserve"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Δ</m:t>
                              </m:r>
                              <m:r>
                                <m:t xml:space="preserve">p</m:t>
                              </m:r>
                            </m:e>
                          </m:mr>
                          <m:mr>
                            <m:e>
                              <m:r>
                                <m:t xml:space="preserve">Δ</m:t>
                              </m:r>
                              <m:r>
                                <m:t xml:space="preserve">ϕ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2" name=""/>
              <p:cNvSpPr txBox="1"/>
              <p:nvPr/>
            </p:nvSpPr>
            <p:spPr>
              <a:xfrm>
                <a:off x="6172200" y="2865600"/>
                <a:ext cx="160236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x</m:t>
                    </m:r>
                    <m:r>
                      <m:t xml:space="preserve">−</m:t>
                    </m:r>
                    <m:r>
                      <m:t xml:space="preserve">B</m:t>
                    </m:r>
                    <m:r>
                      <m:t xml:space="preserve">K</m:t>
                    </m:r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3" name=""/>
              <p:cNvSpPr txBox="1"/>
              <p:nvPr/>
            </p:nvSpPr>
            <p:spPr>
              <a:xfrm>
                <a:off x="6328800" y="3890520"/>
                <a:ext cx="103860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 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4" name=""/>
              <p:cNvSpPr txBox="1"/>
              <p:nvPr/>
            </p:nvSpPr>
            <p:spPr>
              <a:xfrm>
                <a:off x="5211000" y="4428000"/>
                <a:ext cx="136476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−</m:t>
                    </m:r>
                    <m:r>
                      <m:t xml:space="preserve">BK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5" name=""/>
          <p:cNvSpPr/>
          <p:nvPr/>
        </p:nvSpPr>
        <p:spPr>
          <a:xfrm>
            <a:off x="6629400" y="4426920"/>
            <a:ext cx="2357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closed loop dynamics matrix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6" name=""/>
              <p:cNvSpPr txBox="1"/>
              <p:nvPr/>
            </p:nvSpPr>
            <p:spPr>
              <a:xfrm>
                <a:off x="6328800" y="3214800"/>
                <a:ext cx="1610640" cy="30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 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BK</m:t>
                        </m:r>
                      </m:e>
                    </m:d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7" name=""/>
              <p:cNvSpPr txBox="1"/>
              <p:nvPr/>
            </p:nvSpPr>
            <p:spPr>
              <a:xfrm>
                <a:off x="5715000" y="5257800"/>
                <a:ext cx="92376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=</m:t>
                    </m:r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cl</m:t>
                        </m:r>
                      </m:sup>
                    </m:sSup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8" name=""/>
          <p:cNvSpPr/>
          <p:nvPr/>
        </p:nvSpPr>
        <p:spPr>
          <a:xfrm>
            <a:off x="4800600" y="5569920"/>
            <a:ext cx="3428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closed loop state space model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controller integrated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5029200" y="4390920"/>
            <a:ext cx="3656880" cy="68508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9000" cy="5209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2" name="Picture 26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27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560" cy="658080"/>
          </a:xfrm>
          <a:prstGeom prst="rect">
            <a:avLst/>
          </a:prstGeom>
          <a:ln w="0">
            <a:noFill/>
          </a:ln>
        </p:spPr>
      </p:pic>
      <p:pic>
        <p:nvPicPr>
          <p:cNvPr id="424" name="Picture 28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50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4160" cy="556560"/>
          </a:xfrm>
          <a:prstGeom prst="rect">
            <a:avLst/>
          </a:prstGeom>
          <a:ln w="0">
            <a:noFill/>
          </a:ln>
        </p:spPr>
      </p:pic>
      <p:pic>
        <p:nvPicPr>
          <p:cNvPr id="426" name="Picture 51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6280" cy="556560"/>
          </a:xfrm>
          <a:prstGeom prst="rect">
            <a:avLst/>
          </a:prstGeom>
          <a:ln w="0">
            <a:noFill/>
          </a:ln>
        </p:spPr>
      </p:pic>
      <p:pic>
        <p:nvPicPr>
          <p:cNvPr id="427" name="Picture 52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600" cy="569520"/>
          </a:xfrm>
          <a:prstGeom prst="rect">
            <a:avLst/>
          </a:prstGeom>
          <a:ln w="0">
            <a:noFill/>
          </a:ln>
        </p:spPr>
      </p:pic>
      <p:sp>
        <p:nvSpPr>
          <p:cNvPr id="428" name="Straight Connector 22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Picture 53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9280" cy="64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9000" cy="5209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2" name="Picture 54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33" name="Picture 55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560" cy="658080"/>
          </a:xfrm>
          <a:prstGeom prst="rect">
            <a:avLst/>
          </a:prstGeom>
          <a:ln w="0">
            <a:noFill/>
          </a:ln>
        </p:spPr>
      </p:pic>
      <p:pic>
        <p:nvPicPr>
          <p:cNvPr id="434" name="Picture 56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57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4160" cy="55656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58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6280" cy="55656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59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600" cy="569520"/>
          </a:xfrm>
          <a:prstGeom prst="rect">
            <a:avLst/>
          </a:prstGeom>
          <a:ln w="0">
            <a:noFill/>
          </a:ln>
        </p:spPr>
      </p:pic>
      <p:sp>
        <p:nvSpPr>
          <p:cNvPr id="438" name="Straight Connector 23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9" name="Picture 60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9280" cy="645480"/>
          </a:xfrm>
          <a:prstGeom prst="rect">
            <a:avLst/>
          </a:prstGeom>
          <a:ln w="0">
            <a:noFill/>
          </a:ln>
        </p:spPr>
      </p:pic>
      <p:sp>
        <p:nvSpPr>
          <p:cNvPr id="440" name="TextBox 28"/>
          <p:cNvSpPr/>
          <p:nvPr/>
        </p:nvSpPr>
        <p:spPr>
          <a:xfrm>
            <a:off x="3191400" y="6375960"/>
            <a:ext cx="2896560" cy="363960"/>
          </a:xfrm>
          <a:prstGeom prst="rect">
            <a:avLst/>
          </a:prstGeom>
          <a:noFill/>
          <a:ln w="2844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Mathematically equivalent!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Straight Arrow Connector 18"/>
          <p:cNvSpPr/>
          <p:nvPr/>
        </p:nvSpPr>
        <p:spPr>
          <a:xfrm flipV="1">
            <a:off x="4572000" y="5857200"/>
            <a:ext cx="1389240" cy="51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70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Straight Arrow Connector 19"/>
          <p:cNvSpPr/>
          <p:nvPr/>
        </p:nvSpPr>
        <p:spPr>
          <a:xfrm flipH="1" flipV="1">
            <a:off x="2160360" y="5857200"/>
            <a:ext cx="1765800" cy="51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70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310680" y="1172520"/>
            <a:ext cx="8559000" cy="976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Order System perspective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45" name="Picture 61" descr=""/>
          <p:cNvPicPr/>
          <p:nvPr/>
        </p:nvPicPr>
        <p:blipFill>
          <a:blip r:embed="rId1"/>
          <a:stretch/>
        </p:blipFill>
        <p:spPr>
          <a:xfrm>
            <a:off x="3187800" y="1731600"/>
            <a:ext cx="2766600" cy="56952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62" descr=""/>
          <p:cNvPicPr/>
          <p:nvPr/>
        </p:nvPicPr>
        <p:blipFill>
          <a:blip r:embed="rId2"/>
          <a:stretch/>
        </p:blipFill>
        <p:spPr>
          <a:xfrm>
            <a:off x="3057840" y="2781000"/>
            <a:ext cx="3007800" cy="31536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63" descr=""/>
          <p:cNvPicPr/>
          <p:nvPr/>
        </p:nvPicPr>
        <p:blipFill>
          <a:blip r:embed="rId3"/>
          <a:stretch/>
        </p:blipFill>
        <p:spPr>
          <a:xfrm>
            <a:off x="2802240" y="3354120"/>
            <a:ext cx="1204200" cy="62028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64" descr=""/>
          <p:cNvPicPr/>
          <p:nvPr/>
        </p:nvPicPr>
        <p:blipFill>
          <a:blip r:embed="rId4"/>
          <a:stretch/>
        </p:blipFill>
        <p:spPr>
          <a:xfrm>
            <a:off x="4648320" y="3363480"/>
            <a:ext cx="1306080" cy="59472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65" descr=""/>
          <p:cNvPicPr/>
          <p:nvPr/>
        </p:nvPicPr>
        <p:blipFill>
          <a:blip r:embed="rId5"/>
          <a:stretch/>
        </p:blipFill>
        <p:spPr>
          <a:xfrm>
            <a:off x="3546720" y="4464000"/>
            <a:ext cx="2728440" cy="315360"/>
          </a:xfrm>
          <a:prstGeom prst="rect">
            <a:avLst/>
          </a:prstGeom>
          <a:ln w="0">
            <a:noFill/>
          </a:ln>
        </p:spPr>
      </p:pic>
      <p:sp>
        <p:nvSpPr>
          <p:cNvPr id="450" name="Down Arrow 1"/>
          <p:cNvSpPr/>
          <p:nvPr/>
        </p:nvSpPr>
        <p:spPr>
          <a:xfrm>
            <a:off x="4471560" y="2311200"/>
            <a:ext cx="187920" cy="35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1" name="TextBox 29"/>
          <p:cNvSpPr/>
          <p:nvPr/>
        </p:nvSpPr>
        <p:spPr>
          <a:xfrm>
            <a:off x="1628280" y="4451040"/>
            <a:ext cx="176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which has roots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Content Placeholder 1"/>
          <p:cNvSpPr/>
          <p:nvPr/>
        </p:nvSpPr>
        <p:spPr>
          <a:xfrm>
            <a:off x="309240" y="5143320"/>
            <a:ext cx="8559000" cy="111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response to an initial condition is determined by the natural frequency and damping ratio.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Review: Poles of a system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956160"/>
            <a:ext cx="8227440" cy="5167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roots of the characteristic equation are called the “poles” of the system and determine the dynamic stability properties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5" name="Straight Arrow Connector 21"/>
          <p:cNvSpPr/>
          <p:nvPr/>
        </p:nvSpPr>
        <p:spPr>
          <a:xfrm>
            <a:off x="5011560" y="2396880"/>
            <a:ext cx="360" cy="42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6" name="Straight Arrow Connector 22"/>
          <p:cNvSpPr/>
          <p:nvPr/>
        </p:nvSpPr>
        <p:spPr>
          <a:xfrm>
            <a:off x="2336040" y="4512600"/>
            <a:ext cx="5798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7" name="TextBox 31"/>
          <p:cNvSpPr/>
          <p:nvPr/>
        </p:nvSpPr>
        <p:spPr>
          <a:xfrm>
            <a:off x="7576560" y="408132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TextBox 32"/>
          <p:cNvSpPr/>
          <p:nvPr/>
        </p:nvSpPr>
        <p:spPr>
          <a:xfrm>
            <a:off x="5037840" y="2294280"/>
            <a:ext cx="43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TextBox 33"/>
          <p:cNvSpPr/>
          <p:nvPr/>
        </p:nvSpPr>
        <p:spPr>
          <a:xfrm>
            <a:off x="3694680" y="313416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TextBox 34"/>
          <p:cNvSpPr/>
          <p:nvPr/>
        </p:nvSpPr>
        <p:spPr>
          <a:xfrm>
            <a:off x="3694680" y="55216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TextBox 35"/>
          <p:cNvSpPr/>
          <p:nvPr/>
        </p:nvSpPr>
        <p:spPr>
          <a:xfrm>
            <a:off x="2882880" y="2963880"/>
            <a:ext cx="11984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decaying oscillation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2" name="TextBox 36"/>
          <p:cNvSpPr/>
          <p:nvPr/>
        </p:nvSpPr>
        <p:spPr>
          <a:xfrm>
            <a:off x="5957640" y="313416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TextBox 37"/>
          <p:cNvSpPr/>
          <p:nvPr/>
        </p:nvSpPr>
        <p:spPr>
          <a:xfrm>
            <a:off x="5957640" y="55216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TextBox 38"/>
          <p:cNvSpPr/>
          <p:nvPr/>
        </p:nvSpPr>
        <p:spPr>
          <a:xfrm>
            <a:off x="6248520" y="2849040"/>
            <a:ext cx="11984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growing oscillation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5" name="TextBox 39"/>
          <p:cNvSpPr/>
          <p:nvPr/>
        </p:nvSpPr>
        <p:spPr>
          <a:xfrm>
            <a:off x="3846960" y="430560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TextBox 40"/>
          <p:cNvSpPr/>
          <p:nvPr/>
        </p:nvSpPr>
        <p:spPr>
          <a:xfrm>
            <a:off x="4356000" y="430704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TextBox 41"/>
          <p:cNvSpPr/>
          <p:nvPr/>
        </p:nvSpPr>
        <p:spPr>
          <a:xfrm>
            <a:off x="3092040" y="3972600"/>
            <a:ext cx="11984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exponential decay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8" name="TextBox 42"/>
          <p:cNvSpPr/>
          <p:nvPr/>
        </p:nvSpPr>
        <p:spPr>
          <a:xfrm>
            <a:off x="6328440" y="430200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TextBox 43"/>
          <p:cNvSpPr/>
          <p:nvPr/>
        </p:nvSpPr>
        <p:spPr>
          <a:xfrm>
            <a:off x="6837480" y="4303080"/>
            <a:ext cx="2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TextBox 44"/>
          <p:cNvSpPr/>
          <p:nvPr/>
        </p:nvSpPr>
        <p:spPr>
          <a:xfrm>
            <a:off x="5573520" y="3969000"/>
            <a:ext cx="11984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exponential growth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228600" y="3018600"/>
            <a:ext cx="1827720" cy="281016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75" descr=""/>
          <p:cNvPicPr/>
          <p:nvPr/>
        </p:nvPicPr>
        <p:blipFill>
          <a:blip r:embed="rId2"/>
          <a:stretch/>
        </p:blipFill>
        <p:spPr>
          <a:xfrm>
            <a:off x="928440" y="1741320"/>
            <a:ext cx="2728440" cy="3153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73" name=""/>
              <p:cNvSpPr txBox="1"/>
              <p:nvPr/>
            </p:nvSpPr>
            <p:spPr>
              <a:xfrm>
                <a:off x="914400" y="2198520"/>
                <a:ext cx="138924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σ</m:t>
                    </m:r>
                    <m:r>
                      <m:t xml:space="preserve">±</m:t>
                    </m:r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74" name=""/>
          <p:cNvSpPr/>
          <p:nvPr/>
        </p:nvSpPr>
        <p:spPr>
          <a:xfrm>
            <a:off x="2485080" y="2253600"/>
            <a:ext cx="24001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ω</a:t>
            </a:r>
            <a:r>
              <a:rPr b="0" lang="en-US" sz="12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= “damped natural frequency”</a:t>
            </a:r>
            <a:endParaRPr b="0" lang="en-US" sz="1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5" name=""/>
              <p:cNvSpPr txBox="1"/>
              <p:nvPr/>
            </p:nvSpPr>
            <p:spPr>
              <a:xfrm>
                <a:off x="914760" y="2486520"/>
                <a:ext cx="107532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n</m:t>
                    </m:r>
                    <m:r>
                      <m:t xml:space="preserve">±</m:t>
                    </m:r>
                    <m:r>
                      <m:t xml:space="preserve">ω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76" name=""/>
          <p:cNvSpPr/>
          <p:nvPr/>
        </p:nvSpPr>
        <p:spPr>
          <a:xfrm>
            <a:off x="2485080" y="2514600"/>
            <a:ext cx="160956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(notation in textbook)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893520" y="1604520"/>
            <a:ext cx="6789240" cy="4338360"/>
          </a:xfrm>
          <a:prstGeom prst="rect">
            <a:avLst/>
          </a:prstGeom>
          <a:ln w="0">
            <a:noFill/>
          </a:ln>
        </p:spPr>
      </p:pic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Review: Damping Ratio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8"/>
          <p:cNvSpPr/>
          <p:nvPr/>
        </p:nvSpPr>
        <p:spPr>
          <a:xfrm>
            <a:off x="4526280" y="4928760"/>
            <a:ext cx="4213080" cy="1814400"/>
          </a:xfrm>
          <a:prstGeom prst="rect">
            <a:avLst/>
          </a:prstGeom>
          <a:solidFill>
            <a:srgbClr val="ffffff"/>
          </a:solidFill>
          <a:ln w="28440">
            <a:solidFill>
              <a:srgbClr val="0070c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9000" cy="5209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Picture 19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20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560" cy="658080"/>
          </a:xfrm>
          <a:prstGeom prst="rect">
            <a:avLst/>
          </a:prstGeom>
          <a:ln w="0">
            <a:noFill/>
          </a:ln>
        </p:spPr>
      </p:pic>
      <p:pic>
        <p:nvPicPr>
          <p:cNvPr id="484" name="Picture 21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22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4160" cy="55656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23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6280" cy="55656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24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600" cy="569520"/>
          </a:xfrm>
          <a:prstGeom prst="rect">
            <a:avLst/>
          </a:prstGeom>
          <a:ln w="0">
            <a:noFill/>
          </a:ln>
        </p:spPr>
      </p:pic>
      <p:sp>
        <p:nvSpPr>
          <p:cNvPr id="488" name="Straight Connector 1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9" name="Picture 25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9280" cy="645480"/>
          </a:xfrm>
          <a:prstGeom prst="rect">
            <a:avLst/>
          </a:prstGeom>
          <a:ln w="0">
            <a:noFill/>
          </a:ln>
        </p:spPr>
      </p:pic>
      <p:sp>
        <p:nvSpPr>
          <p:cNvPr id="490" name="TextBox 5"/>
          <p:cNvSpPr/>
          <p:nvPr/>
        </p:nvSpPr>
        <p:spPr>
          <a:xfrm>
            <a:off x="4572000" y="6085440"/>
            <a:ext cx="4038480" cy="576360"/>
          </a:xfrm>
          <a:prstGeom prst="rect">
            <a:avLst/>
          </a:prstGeom>
          <a:solidFill>
            <a:srgbClr val="fffff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This closed loop state space model can be analyzed with tools from linear algebra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17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200" cy="685548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3880" cy="65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14"/>
          <p:cNvSpPr/>
          <p:nvPr/>
        </p:nvSpPr>
        <p:spPr>
          <a:xfrm>
            <a:off x="4526280" y="4928760"/>
            <a:ext cx="4213080" cy="1814400"/>
          </a:xfrm>
          <a:prstGeom prst="rect">
            <a:avLst/>
          </a:prstGeom>
          <a:solidFill>
            <a:srgbClr val="ffffff"/>
          </a:solidFill>
          <a:ln w="28440">
            <a:solidFill>
              <a:srgbClr val="0070c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Closed Loop Behavior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310680" y="928440"/>
            <a:ext cx="8559000" cy="5209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two ways mathematically to describe the resulting “closed loop behavior”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6" name="Picture 84" descr=""/>
          <p:cNvPicPr/>
          <p:nvPr/>
        </p:nvPicPr>
        <p:blipFill>
          <a:blip r:embed="rId1"/>
          <a:stretch/>
        </p:blipFill>
        <p:spPr>
          <a:xfrm>
            <a:off x="462492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85" descr=""/>
          <p:cNvPicPr/>
          <p:nvPr/>
        </p:nvPicPr>
        <p:blipFill>
          <a:blip r:embed="rId2"/>
          <a:stretch/>
        </p:blipFill>
        <p:spPr>
          <a:xfrm>
            <a:off x="4624920" y="5133600"/>
            <a:ext cx="3985560" cy="65808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86" descr=""/>
          <p:cNvPicPr/>
          <p:nvPr/>
        </p:nvPicPr>
        <p:blipFill>
          <a:blip r:embed="rId3"/>
          <a:stretch/>
        </p:blipFill>
        <p:spPr>
          <a:xfrm>
            <a:off x="862200" y="2480040"/>
            <a:ext cx="2601360" cy="645480"/>
          </a:xfrm>
          <a:prstGeom prst="rect">
            <a:avLst/>
          </a:prstGeom>
          <a:ln w="0">
            <a:noFill/>
          </a:ln>
        </p:spPr>
      </p:pic>
      <p:pic>
        <p:nvPicPr>
          <p:cNvPr id="499" name="Picture 87" descr=""/>
          <p:cNvPicPr/>
          <p:nvPr/>
        </p:nvPicPr>
        <p:blipFill>
          <a:blip r:embed="rId4"/>
          <a:stretch/>
        </p:blipFill>
        <p:spPr>
          <a:xfrm>
            <a:off x="1090800" y="3461760"/>
            <a:ext cx="2144160" cy="556560"/>
          </a:xfrm>
          <a:prstGeom prst="rect">
            <a:avLst/>
          </a:prstGeom>
          <a:ln w="0">
            <a:noFill/>
          </a:ln>
        </p:spPr>
      </p:pic>
      <p:pic>
        <p:nvPicPr>
          <p:cNvPr id="500" name="Picture 88" descr=""/>
          <p:cNvPicPr/>
          <p:nvPr/>
        </p:nvPicPr>
        <p:blipFill>
          <a:blip r:embed="rId5"/>
          <a:stretch/>
        </p:blipFill>
        <p:spPr>
          <a:xfrm>
            <a:off x="781920" y="4263480"/>
            <a:ext cx="2906280" cy="55656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89" descr=""/>
          <p:cNvPicPr/>
          <p:nvPr/>
        </p:nvPicPr>
        <p:blipFill>
          <a:blip r:embed="rId6"/>
          <a:stretch/>
        </p:blipFill>
        <p:spPr>
          <a:xfrm>
            <a:off x="781920" y="5178240"/>
            <a:ext cx="2766600" cy="569520"/>
          </a:xfrm>
          <a:prstGeom prst="rect">
            <a:avLst/>
          </a:prstGeom>
          <a:ln w="0">
            <a:noFill/>
          </a:ln>
        </p:spPr>
      </p:pic>
      <p:sp>
        <p:nvSpPr>
          <p:cNvPr id="502" name="Straight Connector 24"/>
          <p:cNvSpPr/>
          <p:nvPr/>
        </p:nvSpPr>
        <p:spPr>
          <a:xfrm>
            <a:off x="4200480" y="2118240"/>
            <a:ext cx="360" cy="40215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90" descr=""/>
          <p:cNvPicPr/>
          <p:nvPr/>
        </p:nvPicPr>
        <p:blipFill>
          <a:blip r:embed="rId7"/>
          <a:stretch/>
        </p:blipFill>
        <p:spPr>
          <a:xfrm>
            <a:off x="4624920" y="3805560"/>
            <a:ext cx="4049280" cy="645480"/>
          </a:xfrm>
          <a:prstGeom prst="rect">
            <a:avLst/>
          </a:prstGeom>
          <a:ln w="0">
            <a:noFill/>
          </a:ln>
        </p:spPr>
      </p:pic>
      <p:sp>
        <p:nvSpPr>
          <p:cNvPr id="504" name="TextBox 56"/>
          <p:cNvSpPr/>
          <p:nvPr/>
        </p:nvSpPr>
        <p:spPr>
          <a:xfrm>
            <a:off x="4851000" y="6085440"/>
            <a:ext cx="3759480" cy="576360"/>
          </a:xfrm>
          <a:prstGeom prst="rect">
            <a:avLst/>
          </a:prstGeom>
          <a:solidFill>
            <a:srgbClr val="ffffff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This “state space model” can be analyzed with tools from linear algebra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 System Natural Response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06" name="Picture 76" descr=""/>
          <p:cNvPicPr/>
          <p:nvPr/>
        </p:nvPicPr>
        <p:blipFill>
          <a:blip r:embed="rId1"/>
          <a:stretch/>
        </p:blipFill>
        <p:spPr>
          <a:xfrm>
            <a:off x="855720" y="1373760"/>
            <a:ext cx="1533240" cy="194040"/>
          </a:xfrm>
          <a:prstGeom prst="rect">
            <a:avLst/>
          </a:prstGeom>
          <a:ln w="0">
            <a:noFill/>
          </a:ln>
        </p:spPr>
      </p:pic>
      <p:pic>
        <p:nvPicPr>
          <p:cNvPr id="507" name="Picture 77" descr=""/>
          <p:cNvPicPr/>
          <p:nvPr/>
        </p:nvPicPr>
        <p:blipFill>
          <a:blip r:embed="rId2"/>
          <a:stretch/>
        </p:blipFill>
        <p:spPr>
          <a:xfrm>
            <a:off x="900360" y="2194200"/>
            <a:ext cx="855000" cy="174960"/>
          </a:xfrm>
          <a:prstGeom prst="rect">
            <a:avLst/>
          </a:prstGeom>
          <a:ln w="0">
            <a:noFill/>
          </a:ln>
        </p:spPr>
      </p:pic>
      <p:sp>
        <p:nvSpPr>
          <p:cNvPr id="508" name="TextBox 51"/>
          <p:cNvSpPr/>
          <p:nvPr/>
        </p:nvSpPr>
        <p:spPr>
          <a:xfrm>
            <a:off x="506160" y="1793520"/>
            <a:ext cx="28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 natural 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TextBox 52"/>
          <p:cNvSpPr/>
          <p:nvPr/>
        </p:nvSpPr>
        <p:spPr>
          <a:xfrm>
            <a:off x="474120" y="2591280"/>
            <a:ext cx="293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Take the Laplace transform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0" name="Picture 78" descr=""/>
          <p:cNvPicPr/>
          <p:nvPr/>
        </p:nvPicPr>
        <p:blipFill>
          <a:blip r:embed="rId3"/>
          <a:stretch/>
        </p:blipFill>
        <p:spPr>
          <a:xfrm>
            <a:off x="788760" y="3102840"/>
            <a:ext cx="2497320" cy="2530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79" descr=""/>
          <p:cNvPicPr/>
          <p:nvPr/>
        </p:nvPicPr>
        <p:blipFill>
          <a:blip r:embed="rId4"/>
          <a:stretch/>
        </p:blipFill>
        <p:spPr>
          <a:xfrm>
            <a:off x="773280" y="3679560"/>
            <a:ext cx="2297160" cy="25308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80" descr=""/>
          <p:cNvPicPr/>
          <p:nvPr/>
        </p:nvPicPr>
        <p:blipFill>
          <a:blip r:embed="rId5"/>
          <a:stretch/>
        </p:blipFill>
        <p:spPr>
          <a:xfrm>
            <a:off x="697320" y="4278240"/>
            <a:ext cx="2586600" cy="30852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4932720" y="1151280"/>
            <a:ext cx="373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Take the inverse Laplace transform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4" name="Picture 81" descr=""/>
          <p:cNvPicPr/>
          <p:nvPr/>
        </p:nvPicPr>
        <p:blipFill>
          <a:blip r:embed="rId6"/>
          <a:stretch/>
        </p:blipFill>
        <p:spPr>
          <a:xfrm>
            <a:off x="5071320" y="1683360"/>
            <a:ext cx="3661200" cy="622800"/>
          </a:xfrm>
          <a:prstGeom prst="rect">
            <a:avLst/>
          </a:prstGeom>
          <a:ln w="0">
            <a:noFill/>
          </a:ln>
        </p:spPr>
      </p:pic>
      <p:sp>
        <p:nvSpPr>
          <p:cNvPr id="515" name="TextBox 54"/>
          <p:cNvSpPr/>
          <p:nvPr/>
        </p:nvSpPr>
        <p:spPr>
          <a:xfrm>
            <a:off x="423000" y="4730760"/>
            <a:ext cx="25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Taylor series expansion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6" name="Picture 82" descr=""/>
          <p:cNvPicPr/>
          <p:nvPr/>
        </p:nvPicPr>
        <p:blipFill>
          <a:blip r:embed="rId7"/>
          <a:stretch/>
        </p:blipFill>
        <p:spPr>
          <a:xfrm>
            <a:off x="706320" y="5257080"/>
            <a:ext cx="3596400" cy="622800"/>
          </a:xfrm>
          <a:prstGeom prst="rect">
            <a:avLst/>
          </a:prstGeom>
          <a:ln w="0">
            <a:noFill/>
          </a:ln>
        </p:spPr>
      </p:pic>
      <p:pic>
        <p:nvPicPr>
          <p:cNvPr id="517" name="Picture 83" descr=""/>
          <p:cNvPicPr/>
          <p:nvPr/>
        </p:nvPicPr>
        <p:blipFill>
          <a:blip r:embed="rId8"/>
          <a:stretch/>
        </p:blipFill>
        <p:spPr>
          <a:xfrm>
            <a:off x="5385240" y="3013920"/>
            <a:ext cx="3263040" cy="559800"/>
          </a:xfrm>
          <a:prstGeom prst="rect">
            <a:avLst/>
          </a:prstGeom>
          <a:ln w="0">
            <a:noFill/>
          </a:ln>
        </p:spPr>
      </p:pic>
      <p:sp>
        <p:nvSpPr>
          <p:cNvPr id="518" name="TextBox 55"/>
          <p:cNvSpPr/>
          <p:nvPr/>
        </p:nvSpPr>
        <p:spPr>
          <a:xfrm>
            <a:off x="5822280" y="2553480"/>
            <a:ext cx="223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looks familiar…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TextBox 69"/>
          <p:cNvSpPr/>
          <p:nvPr/>
        </p:nvSpPr>
        <p:spPr>
          <a:xfrm>
            <a:off x="4856400" y="3739320"/>
            <a:ext cx="4098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make the definition (need to be careful not to infer too many properties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0" name="Picture 109" descr=""/>
          <p:cNvPicPr/>
          <p:nvPr/>
        </p:nvPicPr>
        <p:blipFill>
          <a:blip r:embed="rId9"/>
          <a:stretch/>
        </p:blipFill>
        <p:spPr>
          <a:xfrm>
            <a:off x="5514480" y="4429800"/>
            <a:ext cx="2658960" cy="554040"/>
          </a:xfrm>
          <a:prstGeom prst="rect">
            <a:avLst/>
          </a:prstGeom>
          <a:ln w="0">
            <a:noFill/>
          </a:ln>
        </p:spPr>
      </p:pic>
      <p:sp>
        <p:nvSpPr>
          <p:cNvPr id="521" name="TextBox 70"/>
          <p:cNvSpPr/>
          <p:nvPr/>
        </p:nvSpPr>
        <p:spPr>
          <a:xfrm>
            <a:off x="4890240" y="5006880"/>
            <a:ext cx="1541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 we have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2" name="Picture 110" descr=""/>
          <p:cNvPicPr/>
          <p:nvPr/>
        </p:nvPicPr>
        <p:blipFill>
          <a:blip r:embed="rId10"/>
          <a:stretch/>
        </p:blipFill>
        <p:spPr>
          <a:xfrm>
            <a:off x="6099120" y="5449680"/>
            <a:ext cx="1605600" cy="27612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5943600" y="5370840"/>
            <a:ext cx="1828080" cy="42912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Last time: Linearization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5" name=""/>
          <p:cNvGrpSpPr/>
          <p:nvPr/>
        </p:nvGrpSpPr>
        <p:grpSpPr>
          <a:xfrm>
            <a:off x="1166400" y="3657600"/>
            <a:ext cx="2031840" cy="2239200"/>
            <a:chOff x="1166400" y="3657600"/>
            <a:chExt cx="2031840" cy="2239200"/>
          </a:xfrm>
        </p:grpSpPr>
        <p:pic>
          <p:nvPicPr>
            <p:cNvPr id="226" name="Picture 2" descr=""/>
            <p:cNvPicPr/>
            <p:nvPr/>
          </p:nvPicPr>
          <p:blipFill>
            <a:blip r:embed="rId1"/>
            <a:stretch/>
          </p:blipFill>
          <p:spPr>
            <a:xfrm>
              <a:off x="1219680" y="5153040"/>
              <a:ext cx="1225800" cy="743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7" name="Picture 4" descr=""/>
            <p:cNvPicPr/>
            <p:nvPr/>
          </p:nvPicPr>
          <p:blipFill>
            <a:blip r:embed="rId2"/>
            <a:stretch/>
          </p:blipFill>
          <p:spPr>
            <a:xfrm>
              <a:off x="1203840" y="4685760"/>
              <a:ext cx="1994400" cy="406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Picture 7" descr=""/>
            <p:cNvPicPr/>
            <p:nvPr/>
          </p:nvPicPr>
          <p:blipFill>
            <a:blip r:embed="rId3"/>
            <a:stretch/>
          </p:blipFill>
          <p:spPr>
            <a:xfrm>
              <a:off x="1219680" y="4134240"/>
              <a:ext cx="1018080" cy="41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9" name="Picture 9" descr=""/>
            <p:cNvPicPr/>
            <p:nvPr/>
          </p:nvPicPr>
          <p:blipFill>
            <a:blip r:embed="rId4"/>
            <a:stretch/>
          </p:blipFill>
          <p:spPr>
            <a:xfrm>
              <a:off x="1166400" y="3657600"/>
              <a:ext cx="1108440" cy="407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0" name=""/>
          <p:cNvGrpSpPr/>
          <p:nvPr/>
        </p:nvGrpSpPr>
        <p:grpSpPr>
          <a:xfrm>
            <a:off x="4572000" y="3768840"/>
            <a:ext cx="4346640" cy="2390040"/>
            <a:chOff x="4572000" y="3768840"/>
            <a:chExt cx="4346640" cy="2390040"/>
          </a:xfrm>
        </p:grpSpPr>
        <p:pic>
          <p:nvPicPr>
            <p:cNvPr id="231" name="Picture 1" descr=""/>
            <p:cNvPicPr/>
            <p:nvPr/>
          </p:nvPicPr>
          <p:blipFill>
            <a:blip r:embed="rId5"/>
            <a:stretch/>
          </p:blipFill>
          <p:spPr>
            <a:xfrm>
              <a:off x="4749840" y="4053960"/>
              <a:ext cx="1766880" cy="74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2" name="Picture 10" descr=""/>
            <p:cNvPicPr/>
            <p:nvPr/>
          </p:nvPicPr>
          <p:blipFill>
            <a:blip r:embed="rId6"/>
            <a:stretch/>
          </p:blipFill>
          <p:spPr>
            <a:xfrm>
              <a:off x="7064280" y="4053960"/>
              <a:ext cx="1705680" cy="73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Picture 11" descr=""/>
            <p:cNvPicPr/>
            <p:nvPr/>
          </p:nvPicPr>
          <p:blipFill>
            <a:blip r:embed="rId7"/>
            <a:stretch/>
          </p:blipFill>
          <p:spPr>
            <a:xfrm>
              <a:off x="4749840" y="5617080"/>
              <a:ext cx="1629360" cy="371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Picture 12" descr=""/>
            <p:cNvPicPr/>
            <p:nvPr/>
          </p:nvPicPr>
          <p:blipFill>
            <a:blip r:embed="rId8"/>
            <a:stretch/>
          </p:blipFill>
          <p:spPr>
            <a:xfrm>
              <a:off x="7178400" y="5617080"/>
              <a:ext cx="1591560" cy="38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TextBox 1"/>
            <p:cNvSpPr/>
            <p:nvPr/>
          </p:nvSpPr>
          <p:spPr>
            <a:xfrm>
              <a:off x="4590360" y="3787920"/>
              <a:ext cx="1392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Longitudinal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6" name="TextBox 2"/>
            <p:cNvSpPr/>
            <p:nvPr/>
          </p:nvSpPr>
          <p:spPr>
            <a:xfrm>
              <a:off x="7013880" y="3768840"/>
              <a:ext cx="8442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Lateral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7" name="TextBox 3"/>
            <p:cNvSpPr/>
            <p:nvPr/>
          </p:nvSpPr>
          <p:spPr>
            <a:xfrm>
              <a:off x="4686480" y="5349600"/>
              <a:ext cx="900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Vertical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8" name="TextBox 4"/>
            <p:cNvSpPr/>
            <p:nvPr/>
          </p:nvSpPr>
          <p:spPr>
            <a:xfrm>
              <a:off x="7057800" y="5349600"/>
              <a:ext cx="6184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Spin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9" name="Rectangle 1"/>
            <p:cNvSpPr/>
            <p:nvPr/>
          </p:nvSpPr>
          <p:spPr>
            <a:xfrm>
              <a:off x="4572000" y="3768840"/>
              <a:ext cx="2098800" cy="11491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Rectangle 2"/>
            <p:cNvSpPr/>
            <p:nvPr/>
          </p:nvSpPr>
          <p:spPr>
            <a:xfrm>
              <a:off x="6955200" y="3768840"/>
              <a:ext cx="1955520" cy="11491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Rectangle 3"/>
            <p:cNvSpPr/>
            <p:nvPr/>
          </p:nvSpPr>
          <p:spPr>
            <a:xfrm>
              <a:off x="4583880" y="5286960"/>
              <a:ext cx="2099160" cy="8719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Rectangle 4"/>
            <p:cNvSpPr/>
            <p:nvPr/>
          </p:nvSpPr>
          <p:spPr>
            <a:xfrm>
              <a:off x="6963120" y="5286960"/>
              <a:ext cx="1955520" cy="8719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3" name=""/>
          <p:cNvGrpSpPr/>
          <p:nvPr/>
        </p:nvGrpSpPr>
        <p:grpSpPr>
          <a:xfrm>
            <a:off x="3761280" y="816120"/>
            <a:ext cx="4237560" cy="2610720"/>
            <a:chOff x="3761280" y="816120"/>
            <a:chExt cx="4237560" cy="2610720"/>
          </a:xfrm>
        </p:grpSpPr>
        <p:pic>
          <p:nvPicPr>
            <p:cNvPr id="244" name="Picture 8" descr="latex-image-1.pdf"/>
            <p:cNvPicPr/>
            <p:nvPr/>
          </p:nvPicPr>
          <p:blipFill>
            <a:blip r:embed="rId9"/>
            <a:stretch/>
          </p:blipFill>
          <p:spPr>
            <a:xfrm>
              <a:off x="3971880" y="1429200"/>
              <a:ext cx="2337120" cy="47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5" name="Picture 13" descr="latex-image-1.pdf"/>
            <p:cNvPicPr/>
            <p:nvPr/>
          </p:nvPicPr>
          <p:blipFill>
            <a:blip r:embed="rId10"/>
            <a:stretch/>
          </p:blipFill>
          <p:spPr>
            <a:xfrm>
              <a:off x="3904200" y="875520"/>
              <a:ext cx="3027600" cy="45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Rectangle 15"/>
            <p:cNvSpPr/>
            <p:nvPr/>
          </p:nvSpPr>
          <p:spPr>
            <a:xfrm>
              <a:off x="3839760" y="816120"/>
              <a:ext cx="381600" cy="5724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7" name="Picture 16" descr=""/>
            <p:cNvPicPr/>
            <p:nvPr/>
          </p:nvPicPr>
          <p:blipFill>
            <a:blip r:embed="rId11"/>
            <a:stretch/>
          </p:blipFill>
          <p:spPr>
            <a:xfrm>
              <a:off x="3834360" y="898560"/>
              <a:ext cx="387000" cy="40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Rectangle 17"/>
            <p:cNvSpPr/>
            <p:nvPr/>
          </p:nvSpPr>
          <p:spPr>
            <a:xfrm>
              <a:off x="6637320" y="816120"/>
              <a:ext cx="381960" cy="5724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9" name="Picture 18" descr=""/>
            <p:cNvPicPr/>
            <p:nvPr/>
          </p:nvPicPr>
          <p:blipFill>
            <a:blip r:embed="rId12"/>
            <a:stretch/>
          </p:blipFill>
          <p:spPr>
            <a:xfrm>
              <a:off x="6612480" y="888840"/>
              <a:ext cx="406440" cy="40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Picture 3" descr=""/>
            <p:cNvPicPr/>
            <p:nvPr/>
          </p:nvPicPr>
          <p:blipFill>
            <a:blip r:embed="rId13"/>
            <a:stretch/>
          </p:blipFill>
          <p:spPr>
            <a:xfrm>
              <a:off x="3761280" y="2033640"/>
              <a:ext cx="3489120" cy="45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Picture 6" descr=""/>
            <p:cNvPicPr/>
            <p:nvPr/>
          </p:nvPicPr>
          <p:blipFill>
            <a:blip r:embed="rId14"/>
            <a:stretch/>
          </p:blipFill>
          <p:spPr>
            <a:xfrm>
              <a:off x="7291080" y="2026440"/>
              <a:ext cx="707760" cy="46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Picture 14" descr=""/>
            <p:cNvPicPr/>
            <p:nvPr/>
          </p:nvPicPr>
          <p:blipFill>
            <a:blip r:embed="rId15"/>
            <a:stretch/>
          </p:blipFill>
          <p:spPr>
            <a:xfrm>
              <a:off x="3870360" y="2573280"/>
              <a:ext cx="3008520" cy="853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3" name=""/>
          <p:cNvSpPr/>
          <p:nvPr/>
        </p:nvSpPr>
        <p:spPr>
          <a:xfrm rot="5400000">
            <a:off x="2059560" y="2286000"/>
            <a:ext cx="912240" cy="91224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802080" y="1143000"/>
            <a:ext cx="26247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Hover Trim Condition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Taylor Series Expansion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3657600" y="4572000"/>
            <a:ext cx="45504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6858000" y="1371600"/>
            <a:ext cx="2283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Nonlinear Quadrotor Equations of Motion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36"/>
          <p:cNvSpPr/>
          <p:nvPr/>
        </p:nvSpPr>
        <p:spPr>
          <a:xfrm>
            <a:off x="5565600" y="2758680"/>
            <a:ext cx="3245760" cy="622800"/>
          </a:xfrm>
          <a:prstGeom prst="rect">
            <a:avLst/>
          </a:prstGeom>
          <a:solidFill>
            <a:srgbClr val="ffffff"/>
          </a:solidFill>
          <a:ln w="28440">
            <a:solidFill>
              <a:srgbClr val="c00000"/>
            </a:solidFill>
            <a:round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Modal Analysis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26" name="Picture 66" descr=""/>
          <p:cNvPicPr/>
          <p:nvPr/>
        </p:nvPicPr>
        <p:blipFill>
          <a:blip r:embed="rId1"/>
          <a:stretch/>
        </p:blipFill>
        <p:spPr>
          <a:xfrm>
            <a:off x="833400" y="1794960"/>
            <a:ext cx="1234080" cy="214920"/>
          </a:xfrm>
          <a:prstGeom prst="rect">
            <a:avLst/>
          </a:prstGeom>
          <a:ln w="0">
            <a:noFill/>
          </a:ln>
        </p:spPr>
      </p:pic>
      <p:pic>
        <p:nvPicPr>
          <p:cNvPr id="527" name="Picture 67" descr=""/>
          <p:cNvPicPr/>
          <p:nvPr/>
        </p:nvPicPr>
        <p:blipFill>
          <a:blip r:embed="rId2"/>
          <a:stretch/>
        </p:blipFill>
        <p:spPr>
          <a:xfrm>
            <a:off x="5798160" y="1678680"/>
            <a:ext cx="2270160" cy="338400"/>
          </a:xfrm>
          <a:prstGeom prst="rect">
            <a:avLst/>
          </a:prstGeom>
          <a:ln w="0">
            <a:noFill/>
          </a:ln>
        </p:spPr>
      </p:pic>
      <p:sp>
        <p:nvSpPr>
          <p:cNvPr id="528" name="TextBox 30"/>
          <p:cNvSpPr/>
          <p:nvPr/>
        </p:nvSpPr>
        <p:spPr>
          <a:xfrm>
            <a:off x="485280" y="1079280"/>
            <a:ext cx="2335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Recall eigenvectors and eigenvalue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TextBox 45"/>
          <p:cNvSpPr/>
          <p:nvPr/>
        </p:nvSpPr>
        <p:spPr>
          <a:xfrm>
            <a:off x="5420520" y="1142640"/>
            <a:ext cx="25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When initial condition 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TextBox 46"/>
          <p:cNvSpPr/>
          <p:nvPr/>
        </p:nvSpPr>
        <p:spPr>
          <a:xfrm>
            <a:off x="483480" y="2080080"/>
            <a:ext cx="3502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 the initial condition vector as one of the eigenvalues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1" name="Picture 68" descr=""/>
          <p:cNvPicPr/>
          <p:nvPr/>
        </p:nvPicPr>
        <p:blipFill>
          <a:blip r:embed="rId3"/>
          <a:stretch/>
        </p:blipFill>
        <p:spPr>
          <a:xfrm>
            <a:off x="587520" y="2699640"/>
            <a:ext cx="3661200" cy="622800"/>
          </a:xfrm>
          <a:prstGeom prst="rect">
            <a:avLst/>
          </a:prstGeom>
          <a:ln w="0">
            <a:noFill/>
          </a:ln>
        </p:spPr>
      </p:pic>
      <p:pic>
        <p:nvPicPr>
          <p:cNvPr id="532" name="Picture 69" descr=""/>
          <p:cNvPicPr/>
          <p:nvPr/>
        </p:nvPicPr>
        <p:blipFill>
          <a:blip r:embed="rId4"/>
          <a:stretch/>
        </p:blipFill>
        <p:spPr>
          <a:xfrm>
            <a:off x="1092240" y="3410640"/>
            <a:ext cx="2903040" cy="622800"/>
          </a:xfrm>
          <a:prstGeom prst="rect">
            <a:avLst/>
          </a:prstGeom>
          <a:ln w="0">
            <a:noFill/>
          </a:ln>
        </p:spPr>
      </p:pic>
      <p:pic>
        <p:nvPicPr>
          <p:cNvPr id="533" name="Picture 70" descr=""/>
          <p:cNvPicPr/>
          <p:nvPr/>
        </p:nvPicPr>
        <p:blipFill>
          <a:blip r:embed="rId5"/>
          <a:stretch/>
        </p:blipFill>
        <p:spPr>
          <a:xfrm>
            <a:off x="1100880" y="4121280"/>
            <a:ext cx="3198240" cy="62280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71" descr=""/>
          <p:cNvPicPr/>
          <p:nvPr/>
        </p:nvPicPr>
        <p:blipFill>
          <a:blip r:embed="rId6"/>
          <a:stretch/>
        </p:blipFill>
        <p:spPr>
          <a:xfrm>
            <a:off x="1092240" y="4832280"/>
            <a:ext cx="3139200" cy="6228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72" descr=""/>
          <p:cNvPicPr/>
          <p:nvPr/>
        </p:nvPicPr>
        <p:blipFill>
          <a:blip r:embed="rId7"/>
          <a:stretch/>
        </p:blipFill>
        <p:spPr>
          <a:xfrm>
            <a:off x="1079640" y="5542920"/>
            <a:ext cx="3845880" cy="622800"/>
          </a:xfrm>
          <a:prstGeom prst="rect">
            <a:avLst/>
          </a:prstGeom>
          <a:ln w="0">
            <a:noFill/>
          </a:ln>
        </p:spPr>
      </p:pic>
      <p:sp>
        <p:nvSpPr>
          <p:cNvPr id="536" name="Rectangle 19"/>
          <p:cNvSpPr/>
          <p:nvPr/>
        </p:nvSpPr>
        <p:spPr>
          <a:xfrm>
            <a:off x="4250520" y="5532120"/>
            <a:ext cx="770760" cy="622800"/>
          </a:xfrm>
          <a:prstGeom prst="rect">
            <a:avLst/>
          </a:prstGeom>
          <a:noFill/>
          <a:ln w="28440">
            <a:solidFill>
              <a:srgbClr val="c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7" name="TextBox 47"/>
          <p:cNvSpPr/>
          <p:nvPr/>
        </p:nvSpPr>
        <p:spPr>
          <a:xfrm>
            <a:off x="5331240" y="5206680"/>
            <a:ext cx="3722400" cy="94212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This is a critical fact! For eigenvector, matrix exponential solution becomes scalar exponential times the vector -&gt; components stay in relative proportion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38" name="Picture 73" descr=""/>
          <p:cNvPicPr/>
          <p:nvPr/>
        </p:nvPicPr>
        <p:blipFill>
          <a:blip r:embed="rId8"/>
          <a:stretch/>
        </p:blipFill>
        <p:spPr>
          <a:xfrm>
            <a:off x="5798160" y="2882880"/>
            <a:ext cx="2788920" cy="349920"/>
          </a:xfrm>
          <a:prstGeom prst="rect">
            <a:avLst/>
          </a:prstGeom>
          <a:ln w="0">
            <a:noFill/>
          </a:ln>
        </p:spPr>
      </p:pic>
      <p:sp>
        <p:nvSpPr>
          <p:cNvPr id="539" name="TextBox 48"/>
          <p:cNvSpPr/>
          <p:nvPr/>
        </p:nvSpPr>
        <p:spPr>
          <a:xfrm>
            <a:off x="5457240" y="2363760"/>
            <a:ext cx="165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 solution 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080" cy="65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Review: Eigen Analysis</a:t>
            </a:r>
            <a:endParaRPr b="0" lang="en-US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1" name=""/>
              <p:cNvSpPr txBox="1"/>
              <p:nvPr/>
            </p:nvSpPr>
            <p:spPr>
              <a:xfrm>
                <a:off x="4207320" y="3247560"/>
                <a:ext cx="71280" cy="16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2" name=""/>
              <p:cNvSpPr txBox="1"/>
              <p:nvPr/>
            </p:nvSpPr>
            <p:spPr>
              <a:xfrm>
                <a:off x="3902760" y="1284120"/>
                <a:ext cx="112572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λ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3" name=""/>
              <p:cNvSpPr txBox="1"/>
              <p:nvPr/>
            </p:nvSpPr>
            <p:spPr>
              <a:xfrm>
                <a:off x="3671280" y="1734840"/>
                <a:ext cx="1585800" cy="321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λ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  <m:r>
                          <m:t xml:space="preserve">I</m:t>
                        </m:r>
                      </m:e>
                    </m:d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4" name=""/>
              <p:cNvSpPr txBox="1"/>
              <p:nvPr/>
            </p:nvSpPr>
            <p:spPr>
              <a:xfrm>
                <a:off x="3943800" y="2743200"/>
                <a:ext cx="131328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λ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45" name=""/>
          <p:cNvSpPr/>
          <p:nvPr/>
        </p:nvSpPr>
        <p:spPr>
          <a:xfrm>
            <a:off x="1371600" y="2286000"/>
            <a:ext cx="6298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Only has solutions when the determinant of A –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λ I is zero.   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6" name=""/>
              <p:cNvSpPr txBox="1"/>
              <p:nvPr/>
            </p:nvSpPr>
            <p:spPr>
              <a:xfrm>
                <a:off x="4207320" y="3247560"/>
                <a:ext cx="71280" cy="16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7" name=""/>
              <p:cNvSpPr txBox="1"/>
              <p:nvPr/>
            </p:nvSpPr>
            <p:spPr>
              <a:xfrm>
                <a:off x="2514600" y="3697560"/>
                <a:ext cx="1179720" cy="64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8" name=""/>
              <p:cNvSpPr txBox="1"/>
              <p:nvPr/>
            </p:nvSpPr>
            <p:spPr>
              <a:xfrm>
                <a:off x="4875120" y="3657600"/>
                <a:ext cx="2439360" cy="64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r>
                      <m:t xml:space="preserve">−</m:t>
                    </m:r>
                    <m:r>
                      <m:t xml:space="preserve">λ</m:t>
                    </m:r>
                    <m:r>
                      <m:t xml:space="preserve">I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9" name=""/>
              <p:cNvSpPr txBox="1"/>
              <p:nvPr/>
            </p:nvSpPr>
            <p:spPr>
              <a:xfrm>
                <a:off x="1140120" y="4833720"/>
                <a:ext cx="2746080" cy="65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λ</m:t>
                        </m:r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|"/>
                        <m:endChr m:val="|"/>
                      </m:dPr>
                      <m:e>
                        <m:m>
                          <m:mr>
                            <m:e>
                              <m:r>
                                <m:t xml:space="preserve">a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b</m:t>
                              </m:r>
                            </m:e>
                          </m:mr>
                          <m:mr>
                            <m:e>
                              <m:r>
                                <m:t xml:space="preserve">c</m:t>
                              </m:r>
                            </m:e>
                            <m:e>
                              <m:r>
                                <m:t xml:space="preserve">d</m:t>
                              </m:r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50" name=""/>
          <p:cNvSpPr/>
          <p:nvPr/>
        </p:nvSpPr>
        <p:spPr>
          <a:xfrm>
            <a:off x="5715000" y="5597280"/>
            <a:ext cx="2930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Solve via quadratic formula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371600" y="3200400"/>
            <a:ext cx="2285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a 2x2 matrix: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2" name=""/>
              <p:cNvSpPr txBox="1"/>
              <p:nvPr/>
            </p:nvSpPr>
            <p:spPr>
              <a:xfrm>
                <a:off x="2078280" y="5612040"/>
                <a:ext cx="2493720" cy="331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 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λ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a</m:t>
                        </m:r>
                        <m:r>
                          <m:t xml:space="preserve">+</m:t>
                        </m:r>
                        <m:r>
                          <m:t xml:space="preserve">d</m:t>
                        </m:r>
                      </m:e>
                    </m:d>
                    <m:r>
                      <m:t xml:space="preserve">λ</m:t>
                    </m:r>
                    <m:r>
                      <m:t xml:space="preserve">+</m:t>
                    </m:r>
                    <m:r>
                      <m:t xml:space="preserve">ad</m:t>
                    </m:r>
                    <m:r>
                      <m:t xml:space="preserve">−</m:t>
                    </m:r>
                    <m:r>
                      <m:t xml:space="preserve">bc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8640"/>
            <a:ext cx="8227080" cy="1132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Control via Pole Assignment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-1218240" y="4738680"/>
            <a:ext cx="1796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>
            <a:off x="457200" y="1141920"/>
            <a:ext cx="845748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Given: State-Space System, Desired pole locations (or natural frequency and damping ratio)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Task: Find gains to place poles in desired locations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6" name="Picture 74" descr=""/>
          <p:cNvPicPr/>
          <p:nvPr/>
        </p:nvPicPr>
        <p:blipFill>
          <a:blip r:embed="rId1"/>
          <a:stretch/>
        </p:blipFill>
        <p:spPr>
          <a:xfrm>
            <a:off x="1042920" y="2336400"/>
            <a:ext cx="3985560" cy="6580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57" name=""/>
              <p:cNvSpPr txBox="1"/>
              <p:nvPr/>
            </p:nvSpPr>
            <p:spPr>
              <a:xfrm>
                <a:off x="1828800" y="3334320"/>
                <a:ext cx="1519200" cy="29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A</m:t>
                        </m:r>
                        <m:r>
                          <m:t xml:space="preserve">−</m:t>
                        </m:r>
                        <m:r>
                          <m:t xml:space="preserve">λ</m:t>
                        </m:r>
                        <m:r>
                          <m:t xml:space="preserve">I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58" name=""/>
          <p:cNvSpPr/>
          <p:nvPr/>
        </p:nvSpPr>
        <p:spPr>
          <a:xfrm>
            <a:off x="7479720" y="3189960"/>
            <a:ext cx="180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59" name=""/>
              <p:cNvSpPr txBox="1"/>
              <p:nvPr/>
            </p:nvSpPr>
            <p:spPr>
              <a:xfrm>
                <a:off x="6400800" y="2198520"/>
                <a:ext cx="1857600" cy="350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7</m:t>
                    </m:r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5</m:t>
                        </m:r>
                      </m:sup>
                    </m:sSup>
                    <m:r>
                      <m:t xml:space="preserve">kg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0" name=""/>
              <p:cNvSpPr txBox="1"/>
              <p:nvPr/>
            </p:nvSpPr>
            <p:spPr>
              <a:xfrm>
                <a:off x="7543800" y="2866680"/>
                <a:ext cx="756000" cy="28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ζ</m:t>
                    </m:r>
                    <m:r>
                      <m:t xml:space="preserve">=</m:t>
                    </m:r>
                    <m:r>
                      <m:t xml:space="preserve">0.7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1" name=""/>
              <p:cNvSpPr txBox="1"/>
              <p:nvPr/>
            </p:nvSpPr>
            <p:spPr>
              <a:xfrm>
                <a:off x="7479720" y="3147840"/>
                <a:ext cx="129960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5</m:t>
                    </m:r>
                    <m:f>
                      <m:fPr>
                        <m:type m:val="lin"/>
                      </m:fPr>
                      <m:num>
                        <m:r>
                          <m:t xml:space="preserve">rad</m:t>
                        </m:r>
                      </m:num>
                      <m:den>
                        <m:r>
                          <m:t xml:space="preserve">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62" name=""/>
          <p:cNvSpPr/>
          <p:nvPr/>
        </p:nvSpPr>
        <p:spPr>
          <a:xfrm>
            <a:off x="6172200" y="2971800"/>
            <a:ext cx="10288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Desired: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3" name="Picture 91" descr=""/>
          <p:cNvPicPr/>
          <p:nvPr/>
        </p:nvPicPr>
        <p:blipFill>
          <a:blip r:embed="rId2"/>
          <a:stretch/>
        </p:blipFill>
        <p:spPr>
          <a:xfrm>
            <a:off x="5957640" y="3657600"/>
            <a:ext cx="2728440" cy="3153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64" name=""/>
              <p:cNvSpPr txBox="1"/>
              <p:nvPr/>
            </p:nvSpPr>
            <p:spPr>
              <a:xfrm>
                <a:off x="518400" y="3687480"/>
                <a:ext cx="4618800" cy="702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m>
                          <m:mr>
                            <m:e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  <m:e>
                              <m:r>
                                <m:t xml:space="preserve">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</m:fPr>
                                <m:num>
                                  <m:r>
                                    <m:t xml:space="preserve">−</m:t>
                                  </m:r>
                                  <m:sSub>
                                    <m:e>
                                      <m:r>
                                        <m:t xml:space="preserve">k</m:t>
                                      </m:r>
                                    </m:e>
                                    <m:sub>
                                      <m:r>
                                        <m:t xml:space="preserve"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e>
                                      <m:r>
                                        <m:t xml:space="preserve">I</m:t>
                                      </m:r>
                                    </m:e>
                                    <m:sub>
                                      <m:r>
                                        <m:t xml:space="preserve">x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</m:fPr>
                                <m:num>
                                  <m:r>
                                    <m:t xml:space="preserve">−</m:t>
                                  </m:r>
                                  <m:sSub>
                                    <m:e>
                                      <m:r>
                                        <m:t xml:space="preserve">k</m:t>
                                      </m:r>
                                    </m:e>
                                    <m:sub>
                                      <m:r>
                                        <m:t xml:space="preserve"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e>
                                      <m:r>
                                        <m:t xml:space="preserve">I</m:t>
                                      </m:r>
                                    </m:e>
                                    <m:sub>
                                      <m:r>
                                        <m:t xml:space="preserve">x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t xml:space="preserve">−</m:t>
                              </m:r>
                              <m:r>
                                <m:t xml:space="preserve">λ</m:t>
                              </m:r>
                            </m:e>
                          </m:mr>
                        </m:m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λ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λ</m:t>
                    </m:r>
                    <m:r>
                      <m:t xml:space="preserve">+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5" name=""/>
              <p:cNvSpPr txBox="1"/>
              <p:nvPr/>
            </p:nvSpPr>
            <p:spPr>
              <a:xfrm>
                <a:off x="5835600" y="4114800"/>
                <a:ext cx="207432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3.5</m:t>
                    </m:r>
                    <m:r>
                      <m:t xml:space="preserve">±</m:t>
                    </m:r>
                    <m:r>
                      <m:t xml:space="preserve">3.57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6" name=""/>
              <p:cNvSpPr txBox="1"/>
              <p:nvPr/>
            </p:nvSpPr>
            <p:spPr>
              <a:xfrm>
                <a:off x="1773360" y="5029200"/>
                <a:ext cx="2569320" cy="804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num>
                      <m:den>
                        <m:r>
                          <m:t xml:space="preserve">2</m:t>
                        </m:r>
                        <m:sSub>
                          <m:e>
                            <m:r>
                              <m:t xml:space="preserve">I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</m:den>
                    </m:f>
                    <m:r>
                      <m:t xml:space="preserve">±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sSubSup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num>
                          <m:den>
                            <m:r>
                              <m:t xml:space="preserve">4</m:t>
                            </m:r>
                            <m:sSubSup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den>
                        </m:f>
                        <m:r>
                          <m:t xml:space="preserve">−</m:t>
                        </m:r>
                        <m:f>
                          <m:num>
                            <m:sSub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2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567" name=""/>
          <p:cNvSpPr/>
          <p:nvPr/>
        </p:nvSpPr>
        <p:spPr>
          <a:xfrm>
            <a:off x="2044440" y="4598280"/>
            <a:ext cx="2069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Quadratic Formula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8" name=""/>
              <p:cNvSpPr txBox="1"/>
              <p:nvPr/>
            </p:nvSpPr>
            <p:spPr>
              <a:xfrm>
                <a:off x="5715000" y="4800600"/>
                <a:ext cx="2809080" cy="350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k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3.5</m:t>
                    </m:r>
                    <m:r>
                      <m:t xml:space="preserve">×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4.9</m:t>
                    </m:r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69" name=""/>
              <p:cNvSpPr txBox="1"/>
              <p:nvPr/>
            </p:nvSpPr>
            <p:spPr>
              <a:xfrm>
                <a:off x="5029200" y="5238360"/>
                <a:ext cx="3796200" cy="815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k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3.57</m:t>
                                </m:r>
                                <m:r>
                                  <m:t xml:space="preserve">i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−</m:t>
                        </m:r>
                        <m:f>
                          <m:num>
                            <m:sSubSup>
                              <m:e>
                                <m:r>
                                  <m:t xml:space="preserve">k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num>
                          <m:den>
                            <m:r>
                              <m:t xml:space="preserve">4</m:t>
                            </m:r>
                            <m:sSubSup>
                              <m:e>
                                <m:r>
                                  <m:t xml:space="preserve">I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  <m:sup>
                                <m:r>
                                  <m:t xml:space="preserve"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0.00175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9" dur="indefinite" restart="never" nodeType="tmRoot">
          <p:childTnLst>
            <p:seq>
              <p:cTn id="450" dur="indefinite" nodeType="mainSeq">
                <p:childTnLst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92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200" cy="6855480"/>
          </a:xfrm>
          <a:prstGeom prst="rect">
            <a:avLst/>
          </a:prstGeom>
          <a:ln w="0">
            <a:noFill/>
          </a:ln>
        </p:spPr>
      </p:pic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543080" cy="2057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Next Time:</a:t>
            </a:r>
            <a:br>
              <a:rPr sz="3600"/>
            </a:b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State space analysis of entire quadrotor linear system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Linearized Quadrotor EOM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1"/>
          <a:stretch/>
        </p:blipFill>
        <p:spPr>
          <a:xfrm>
            <a:off x="1223280" y="1828800"/>
            <a:ext cx="3068640" cy="129456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10" descr=""/>
          <p:cNvPicPr/>
          <p:nvPr/>
        </p:nvPicPr>
        <p:blipFill>
          <a:blip r:embed="rId2"/>
          <a:stretch/>
        </p:blipFill>
        <p:spPr>
          <a:xfrm>
            <a:off x="5240880" y="1828800"/>
            <a:ext cx="2962440" cy="128124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11" descr=""/>
          <p:cNvPicPr/>
          <p:nvPr/>
        </p:nvPicPr>
        <p:blipFill>
          <a:blip r:embed="rId3"/>
          <a:stretch/>
        </p:blipFill>
        <p:spPr>
          <a:xfrm>
            <a:off x="1223280" y="4542120"/>
            <a:ext cx="2829960" cy="64656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12" descr=""/>
          <p:cNvPicPr/>
          <p:nvPr/>
        </p:nvPicPr>
        <p:blipFill>
          <a:blip r:embed="rId4"/>
          <a:stretch/>
        </p:blipFill>
        <p:spPr>
          <a:xfrm>
            <a:off x="5438880" y="4542120"/>
            <a:ext cx="2764440" cy="672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1"/>
          <p:cNvSpPr/>
          <p:nvPr/>
        </p:nvSpPr>
        <p:spPr>
          <a:xfrm>
            <a:off x="1458000" y="1366920"/>
            <a:ext cx="13928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Longitudinal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TextBox 2"/>
          <p:cNvSpPr/>
          <p:nvPr/>
        </p:nvSpPr>
        <p:spPr>
          <a:xfrm>
            <a:off x="5463360" y="1333800"/>
            <a:ext cx="8442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Lateral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TextBox 3"/>
          <p:cNvSpPr/>
          <p:nvPr/>
        </p:nvSpPr>
        <p:spPr>
          <a:xfrm>
            <a:off x="1443600" y="4077720"/>
            <a:ext cx="900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Vertical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5" name="TextBox 4"/>
          <p:cNvSpPr/>
          <p:nvPr/>
        </p:nvSpPr>
        <p:spPr>
          <a:xfrm>
            <a:off x="5456520" y="4077720"/>
            <a:ext cx="618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Spin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Rectangle 1"/>
          <p:cNvSpPr/>
          <p:nvPr/>
        </p:nvSpPr>
        <p:spPr>
          <a:xfrm>
            <a:off x="914400" y="1333800"/>
            <a:ext cx="3645000" cy="199620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Rectangle 2"/>
          <p:cNvSpPr/>
          <p:nvPr/>
        </p:nvSpPr>
        <p:spPr>
          <a:xfrm>
            <a:off x="5051520" y="1333800"/>
            <a:ext cx="3396240" cy="199620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Rectangle 3"/>
          <p:cNvSpPr/>
          <p:nvPr/>
        </p:nvSpPr>
        <p:spPr>
          <a:xfrm>
            <a:off x="934920" y="3969000"/>
            <a:ext cx="3645720" cy="1515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Rectangle 4"/>
          <p:cNvSpPr/>
          <p:nvPr/>
        </p:nvSpPr>
        <p:spPr>
          <a:xfrm>
            <a:off x="5065200" y="3969000"/>
            <a:ext cx="3396240" cy="1515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5181480" y="2406600"/>
            <a:ext cx="3117960" cy="791640"/>
          </a:xfrm>
          <a:prstGeom prst="rect">
            <a:avLst/>
          </a:prstGeom>
          <a:noFill/>
          <a:ln w="54720">
            <a:solidFill>
              <a:srgbClr val="579d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4343400" y="3429000"/>
            <a:ext cx="475956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Today: Solution of 2</a:t>
            </a:r>
            <a:r>
              <a:rPr b="1" lang="en-US" sz="1800" spc="-1" strike="noStrike" baseline="33000">
                <a:solidFill>
                  <a:srgbClr val="579d1c"/>
                </a:solidFill>
                <a:latin typeface="Arial"/>
                <a:ea typeface="DejaVu Sans"/>
              </a:rPr>
              <a:t>nd</a:t>
            </a:r>
            <a:r>
              <a:rPr b="1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 order linear ODEs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Linear ODEs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116520" y="2743200"/>
            <a:ext cx="32828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contain (roughly) the same information!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"/>
              <p:cNvSpPr txBox="1"/>
              <p:nvPr/>
            </p:nvSpPr>
            <p:spPr>
              <a:xfrm>
                <a:off x="3850920" y="1679760"/>
                <a:ext cx="1430640" cy="569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acc>
                          <m:accPr>
                            <m:chr m:val="˙"/>
                          </m:accPr>
                          <m:e>
                            <m:r>
                              <m:t xml:space="preserve">x</m:t>
                            </m:r>
                          </m:e>
                        </m:acc>
                        <m:r>
                          <m:t xml:space="preserve">=</m:t>
                        </m:r>
                        <m:r>
                          <m:t xml:space="preserve">A</m:t>
                        </m:r>
                        <m:r>
                          <m:t xml:space="preserve">x</m:t>
                        </m:r>
                        <m:r>
                          <m:t xml:space="preserve">+</m:t>
                        </m:r>
                        <m:r>
                          <m:t xml:space="preserve">B</m:t>
                        </m:r>
                        <m:r>
                          <m:t xml:space="preserve">u</m:t>
                        </m:r>
                      </m:e>
                      <m:e>
                        <m:r>
                          <m:t xml:space="preserve">y</m:t>
                        </m:r>
                        <m:r>
                          <m:t xml:space="preserve">=</m:t>
                        </m:r>
                        <m:r>
                          <m:t xml:space="preserve">C</m:t>
                        </m:r>
                        <m:r>
                          <m:t xml:space="preserve">x</m:t>
                        </m:r>
                        <m:r>
                          <m:t xml:space="preserve">+</m:t>
                        </m:r>
                        <m:r>
                          <m:t xml:space="preserve">D</m:t>
                        </m:r>
                        <m:r>
                          <m:t xml:space="preserve">u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5" name=""/>
              <p:cNvSpPr txBox="1"/>
              <p:nvPr/>
            </p:nvSpPr>
            <p:spPr>
              <a:xfrm>
                <a:off x="914400" y="4572000"/>
                <a:ext cx="242856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¨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+</m:t>
                    </m:r>
                    <m:r>
                      <m:t xml:space="preserve">2</m:t>
                    </m:r>
                    <m:r>
                      <m:t xml:space="preserve">ζ</m:t>
                    </m:r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acc>
                      <m:accPr>
                        <m:chr m:val="˙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+</m:t>
                    </m:r>
                    <m:sSubSup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  <m:r>
                      <m:t xml:space="preserve">y</m:t>
                    </m:r>
                    <m:r>
                      <m:t xml:space="preserve">=</m:t>
                    </m:r>
                    <m:sSubSup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n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6" name=""/>
              <p:cNvSpPr txBox="1"/>
              <p:nvPr/>
            </p:nvSpPr>
            <p:spPr>
              <a:xfrm>
                <a:off x="6172200" y="4583160"/>
                <a:ext cx="1500840" cy="66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Sup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num>
                      <m:den>
                        <m:sSup>
                          <m:e>
                            <m:r>
                              <m:t xml:space="preserve">s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r>
                          <m:t xml:space="preserve">2</m:t>
                        </m:r>
                        <m:r>
                          <m:t xml:space="preserve">ζ</m:t>
                        </m:r>
                        <m:sSub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  <m:r>
                          <m:t xml:space="preserve">s</m:t>
                        </m:r>
                        <m:r>
                          <m:t xml:space="preserve">+</m:t>
                        </m:r>
                        <m:sSubSup>
                          <m:e>
                            <m:r>
                              <m:t xml:space="preserve">ω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7" name=""/>
          <p:cNvSpPr/>
          <p:nvPr/>
        </p:nvSpPr>
        <p:spPr>
          <a:xfrm>
            <a:off x="6051600" y="4464000"/>
            <a:ext cx="1719360" cy="984960"/>
          </a:xfrm>
          <a:prstGeom prst="rect">
            <a:avLst/>
          </a:prstGeom>
          <a:noFill/>
          <a:ln w="3672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5257800" y="4921200"/>
            <a:ext cx="793800" cy="360"/>
          </a:xfrm>
          <a:custGeom>
            <a:avLst/>
            <a:gdLst/>
            <a:ahLst/>
            <a:rect l="0" t="0" r="r" b="b"/>
            <a:pathLst>
              <a:path fill="none" w="2205" h="1">
                <a:moveTo>
                  <a:pt x="0" y="0"/>
                </a:moveTo>
                <a:lnTo>
                  <a:pt x="2205" y="1"/>
                </a:lnTo>
              </a:path>
            </a:pathLst>
          </a:custGeom>
          <a:ln w="54720">
            <a:solidFill>
              <a:srgbClr val="314004"/>
            </a:solidFill>
            <a:round/>
          </a:ln>
        </p:spPr>
      </p:sp>
      <p:sp>
        <p:nvSpPr>
          <p:cNvPr id="279" name=""/>
          <p:cNvSpPr/>
          <p:nvPr/>
        </p:nvSpPr>
        <p:spPr>
          <a:xfrm>
            <a:off x="7778160" y="4921200"/>
            <a:ext cx="793800" cy="360"/>
          </a:xfrm>
          <a:custGeom>
            <a:avLst/>
            <a:gdLst/>
            <a:ahLst/>
            <a:rect l="0" t="0" r="r" b="b"/>
            <a:pathLst>
              <a:path fill="none" w="2205" h="1">
                <a:moveTo>
                  <a:pt x="0" y="0"/>
                </a:moveTo>
                <a:lnTo>
                  <a:pt x="2205" y="1"/>
                </a:lnTo>
              </a:path>
            </a:pathLst>
          </a:custGeom>
          <a:ln w="54720">
            <a:solidFill>
              <a:srgbClr val="314004"/>
            </a:solidFill>
            <a:round/>
          </a:ln>
        </p:spPr>
      </p:sp>
      <mc:AlternateContent>
        <mc:Choice xmlns:a14="http://schemas.microsoft.com/office/drawing/2010/main" Requires="a14">
          <p:sp>
            <p:nvSpPr>
              <p:cNvPr id="280" name=""/>
              <p:cNvSpPr txBox="1"/>
              <p:nvPr/>
            </p:nvSpPr>
            <p:spPr>
              <a:xfrm>
                <a:off x="8229600" y="4520160"/>
                <a:ext cx="229680" cy="27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1" name=""/>
              <p:cNvSpPr txBox="1"/>
              <p:nvPr/>
            </p:nvSpPr>
            <p:spPr>
              <a:xfrm>
                <a:off x="5486400" y="4520160"/>
                <a:ext cx="200880" cy="27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2" name=""/>
          <p:cNvSpPr/>
          <p:nvPr/>
        </p:nvSpPr>
        <p:spPr>
          <a:xfrm>
            <a:off x="3429000" y="3429000"/>
            <a:ext cx="27410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Always keep this in mind!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5931000" y="1253880"/>
            <a:ext cx="2970360" cy="14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Aircraft dynamics (mostly) uses this one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is called a “state space” model.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Roll Angle State Space 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5" name="Picture 15" descr=""/>
          <p:cNvPicPr/>
          <p:nvPr/>
        </p:nvPicPr>
        <p:blipFill>
          <a:blip r:embed="rId1"/>
          <a:stretch/>
        </p:blipFill>
        <p:spPr>
          <a:xfrm>
            <a:off x="2757240" y="1371600"/>
            <a:ext cx="3642480" cy="899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86" name=""/>
              <p:cNvSpPr txBox="1"/>
              <p:nvPr/>
            </p:nvSpPr>
            <p:spPr>
              <a:xfrm>
                <a:off x="2214000" y="2743200"/>
                <a:ext cx="4856400" cy="1039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acc>
                              <m:accPr>
                                <m:chr m:val="˙"/>
                              </m:accPr>
                              <m:e>
                                <m:r>
                                  <m:t xml:space="preserve">ϕ</m:t>
                                </m:r>
                              </m:e>
                            </m:acc>
                          </m:e>
                          <m:e>
                            <m:r>
                              <m:t xml:space="preserve">Δ</m:t>
                            </m:r>
                            <m:acc>
                              <m:accPr>
                                <m:chr m:val="˙"/>
                              </m:accPr>
                              <m:e>
                                <m:r>
                                  <m:t xml:space="preserve">p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1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r>
                              <m:t xml:space="preserve">ϕ</m:t>
                            </m:r>
                          </m:e>
                          <m:e>
                            <m:r>
                              <m:t xml:space="preserve">Δ</m:t>
                            </m:r>
                            <m:r>
                              <m:t xml:space="preserve">p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0</m:t>
                            </m:r>
                          </m:e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 xml:space="preserve">I</m:t>
                                    </m:r>
                                  </m:e>
                                  <m:sub>
                                    <m:r>
                                      <m:t xml:space="preserve">x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7" name=""/>
              <p:cNvSpPr txBox="1"/>
              <p:nvPr/>
            </p:nvSpPr>
            <p:spPr>
              <a:xfrm>
                <a:off x="2938320" y="4572000"/>
                <a:ext cx="3649320" cy="947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ϕ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1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Δ</m:t>
                            </m:r>
                            <m:r>
                              <m:t xml:space="preserve">ϕ</m:t>
                            </m:r>
                          </m:e>
                          <m:e>
                            <m:r>
                              <m:t xml:space="preserve">Δ</m:t>
                            </m:r>
                            <m:r>
                              <m:t xml:space="preserve">p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8" name=""/>
              <p:cNvSpPr txBox="1"/>
              <p:nvPr/>
            </p:nvSpPr>
            <p:spPr>
              <a:xfrm>
                <a:off x="2514600" y="3886200"/>
                <a:ext cx="22176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x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"/>
              <p:cNvSpPr txBox="1"/>
              <p:nvPr/>
            </p:nvSpPr>
            <p:spPr>
              <a:xfrm>
                <a:off x="3814200" y="3886200"/>
                <a:ext cx="26748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0" name=""/>
              <p:cNvSpPr txBox="1"/>
              <p:nvPr/>
            </p:nvSpPr>
            <p:spPr>
              <a:xfrm>
                <a:off x="4674960" y="3886560"/>
                <a:ext cx="22176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1" name=""/>
              <p:cNvSpPr txBox="1"/>
              <p:nvPr/>
            </p:nvSpPr>
            <p:spPr>
              <a:xfrm>
                <a:off x="5722200" y="3886560"/>
                <a:ext cx="24480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B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2" name=""/>
              <p:cNvSpPr txBox="1"/>
              <p:nvPr/>
            </p:nvSpPr>
            <p:spPr>
              <a:xfrm>
                <a:off x="6478560" y="3886920"/>
                <a:ext cx="22032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3" name=""/>
              <p:cNvSpPr txBox="1"/>
              <p:nvPr/>
            </p:nvSpPr>
            <p:spPr>
              <a:xfrm>
                <a:off x="6082920" y="5687280"/>
                <a:ext cx="22032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4" name=""/>
              <p:cNvSpPr txBox="1"/>
              <p:nvPr/>
            </p:nvSpPr>
            <p:spPr>
              <a:xfrm>
                <a:off x="4675320" y="5686920"/>
                <a:ext cx="22176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5" name=""/>
              <p:cNvSpPr txBox="1"/>
              <p:nvPr/>
            </p:nvSpPr>
            <p:spPr>
              <a:xfrm>
                <a:off x="3814200" y="5686560"/>
                <a:ext cx="25632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6" name=""/>
              <p:cNvSpPr txBox="1"/>
              <p:nvPr/>
            </p:nvSpPr>
            <p:spPr>
              <a:xfrm>
                <a:off x="5542560" y="5686920"/>
                <a:ext cx="27972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D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"/>
              <p:cNvSpPr txBox="1"/>
              <p:nvPr/>
            </p:nvSpPr>
            <p:spPr>
              <a:xfrm>
                <a:off x="2983680" y="5687280"/>
                <a:ext cx="23076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8" name=""/>
          <p:cNvSpPr txBox="1"/>
          <p:nvPr/>
        </p:nvSpPr>
        <p:spPr>
          <a:xfrm>
            <a:off x="3092400" y="3886200"/>
            <a:ext cx="315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5180760" y="3886200"/>
            <a:ext cx="315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3344760" y="5650200"/>
            <a:ext cx="315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"/>
          <p:cNvSpPr txBox="1"/>
          <p:nvPr/>
        </p:nvSpPr>
        <p:spPr>
          <a:xfrm>
            <a:off x="5181120" y="5650200"/>
            <a:ext cx="315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672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Open Loop Solution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3" name="Picture 46" descr=""/>
          <p:cNvPicPr/>
          <p:nvPr/>
        </p:nvPicPr>
        <p:blipFill>
          <a:blip r:embed="rId1"/>
          <a:stretch/>
        </p:blipFill>
        <p:spPr>
          <a:xfrm>
            <a:off x="2757240" y="1157040"/>
            <a:ext cx="3642480" cy="89928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47" descr=""/>
          <p:cNvPicPr/>
          <p:nvPr/>
        </p:nvPicPr>
        <p:blipFill>
          <a:blip r:embed="rId2"/>
          <a:srcRect l="0" t="0" r="49747" b="0"/>
          <a:stretch/>
        </p:blipFill>
        <p:spPr>
          <a:xfrm>
            <a:off x="3886200" y="2286000"/>
            <a:ext cx="1076400" cy="55656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48" descr=""/>
          <p:cNvPicPr/>
          <p:nvPr/>
        </p:nvPicPr>
        <p:blipFill>
          <a:blip r:embed="rId3"/>
          <a:srcRect l="0" t="0" r="68030" b="0"/>
          <a:stretch/>
        </p:blipFill>
        <p:spPr>
          <a:xfrm>
            <a:off x="3657960" y="2871000"/>
            <a:ext cx="684000" cy="55656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49" descr=""/>
          <p:cNvPicPr/>
          <p:nvPr/>
        </p:nvPicPr>
        <p:blipFill>
          <a:blip r:embed="rId4"/>
          <a:srcRect l="62268" t="0" r="0" b="0"/>
          <a:stretch/>
        </p:blipFill>
        <p:spPr>
          <a:xfrm>
            <a:off x="4343400" y="2871000"/>
            <a:ext cx="807480" cy="55656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6108840" y="2854080"/>
            <a:ext cx="2576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solutions?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72200" y="3541320"/>
            <a:ext cx="14716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Depends on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9" name=""/>
              <p:cNvSpPr txBox="1"/>
              <p:nvPr/>
            </p:nvSpPr>
            <p:spPr>
              <a:xfrm>
                <a:off x="7643880" y="3600720"/>
                <a:ext cx="459360" cy="28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0" name=""/>
              <p:cNvSpPr txBox="1"/>
              <p:nvPr/>
            </p:nvSpPr>
            <p:spPr>
              <a:xfrm>
                <a:off x="850680" y="3798720"/>
                <a:ext cx="84708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1" name=""/>
              <p:cNvSpPr txBox="1"/>
              <p:nvPr/>
            </p:nvSpPr>
            <p:spPr>
              <a:xfrm>
                <a:off x="784800" y="4114800"/>
                <a:ext cx="985680" cy="290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⇒</m:t>
                    </m:r>
                    <m:r>
                      <m:t xml:space="preserve">Δ</m:t>
                    </m:r>
                    <m:acc>
                      <m:accPr>
                        <m:chr m:val="¨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2" name=""/>
          <p:cNvSpPr/>
          <p:nvPr/>
        </p:nvSpPr>
        <p:spPr>
          <a:xfrm>
            <a:off x="1876680" y="3768480"/>
            <a:ext cx="16498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(hover control)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4343400" y="6328800"/>
            <a:ext cx="38854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(This is not usually what we want)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4" name=""/>
              <p:cNvSpPr txBox="1"/>
              <p:nvPr/>
            </p:nvSpPr>
            <p:spPr>
              <a:xfrm>
                <a:off x="784800" y="4634280"/>
                <a:ext cx="3193920" cy="432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Δ</m:t>
                        </m:r>
                      </m:e>
                    </m:nary>
                    <m:acc>
                      <m:accPr>
                        <m:chr m:val="¨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+</m:t>
                    </m:r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5" name=""/>
              <p:cNvSpPr txBox="1"/>
              <p:nvPr/>
            </p:nvSpPr>
            <p:spPr>
              <a:xfrm>
                <a:off x="784800" y="5282280"/>
                <a:ext cx="4082040" cy="432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ϕ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Δ</m:t>
                        </m:r>
                      </m:e>
                    </m:nary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r>
                      <m:t xml:space="preserve">=</m:t>
                    </m:r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ϕ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  <m:r>
                      <m:t xml:space="preserve">t</m:t>
                    </m:r>
                    <m:r>
                      <m:t xml:space="preserve">+</m:t>
                    </m:r>
                    <m:r>
                      <m:t xml:space="preserve">Δ</m:t>
                    </m:r>
                    <m:r>
                      <m:t xml:space="preserve">ϕ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316" name="" descr=""/>
          <p:cNvPicPr/>
          <p:nvPr/>
        </p:nvPicPr>
        <p:blipFill>
          <a:blip r:embed="rId5"/>
          <a:stretch/>
        </p:blipFill>
        <p:spPr>
          <a:xfrm>
            <a:off x="5653800" y="4114800"/>
            <a:ext cx="3032280" cy="144000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3657600" y="5860800"/>
            <a:ext cx="5257080" cy="3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initial conditions are nonzero, quad will crash!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" name="Straight Arrow Connector 1"/>
          <p:cNvSpPr/>
          <p:nvPr/>
        </p:nvSpPr>
        <p:spPr>
          <a:xfrm>
            <a:off x="3228120" y="330516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0" name="Straight Arrow Connector 2"/>
          <p:cNvSpPr/>
          <p:nvPr/>
        </p:nvSpPr>
        <p:spPr>
          <a:xfrm>
            <a:off x="7634520" y="328104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1" name="Picture 29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30320" cy="10116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30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520" cy="97560"/>
          </a:xfrm>
          <a:prstGeom prst="rect">
            <a:avLst/>
          </a:prstGeom>
          <a:ln w="0">
            <a:noFill/>
          </a:ln>
        </p:spPr>
      </p:pic>
      <p:sp>
        <p:nvSpPr>
          <p:cNvPr id="323" name="TextBox 6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Rectangle 5"/>
          <p:cNvSpPr/>
          <p:nvPr/>
        </p:nvSpPr>
        <p:spPr>
          <a:xfrm>
            <a:off x="1024560" y="2448720"/>
            <a:ext cx="2201400" cy="15195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Straight Arrow Connector 3"/>
          <p:cNvSpPr/>
          <p:nvPr/>
        </p:nvSpPr>
        <p:spPr>
          <a:xfrm>
            <a:off x="457200" y="3303360"/>
            <a:ext cx="5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6" name="Straight Connector 2"/>
          <p:cNvSpPr/>
          <p:nvPr/>
        </p:nvSpPr>
        <p:spPr>
          <a:xfrm>
            <a:off x="457200" y="3304800"/>
            <a:ext cx="360" cy="2265480"/>
          </a:xfrm>
          <a:custGeom>
            <a:avLst/>
            <a:gdLst/>
            <a:ahLst/>
            <a:rect l="l" t="t" r="r" b="b"/>
            <a:pathLst>
              <a:path fill="none" w="1" h="6296">
                <a:moveTo>
                  <a:pt x="0" y="0"/>
                </a:moveTo>
                <a:lnTo>
                  <a:pt x="1" y="6296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Straight Connector 3"/>
          <p:cNvSpPr/>
          <p:nvPr/>
        </p:nvSpPr>
        <p:spPr>
          <a:xfrm>
            <a:off x="8097480" y="3292200"/>
            <a:ext cx="360" cy="2278080"/>
          </a:xfrm>
          <a:custGeom>
            <a:avLst/>
            <a:gdLst/>
            <a:ahLst/>
            <a:rect l="l" t="t" r="r" b="b"/>
            <a:pathLst>
              <a:path fill="none" w="1" h="6331">
                <a:moveTo>
                  <a:pt x="0" y="0"/>
                </a:moveTo>
                <a:lnTo>
                  <a:pt x="1" y="633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Straight Connector 4"/>
          <p:cNvSpPr/>
          <p:nvPr/>
        </p:nvSpPr>
        <p:spPr>
          <a:xfrm>
            <a:off x="457200" y="5574600"/>
            <a:ext cx="7639200" cy="360"/>
          </a:xfrm>
          <a:custGeom>
            <a:avLst/>
            <a:gdLst/>
            <a:ahLst/>
            <a:rect l="l" t="t" r="r" b="b"/>
            <a:pathLst>
              <a:path fill="none" w="21223" h="1">
                <a:moveTo>
                  <a:pt x="0" y="0"/>
                </a:moveTo>
                <a:lnTo>
                  <a:pt x="21223" y="1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TextBox 8"/>
          <p:cNvSpPr/>
          <p:nvPr/>
        </p:nvSpPr>
        <p:spPr>
          <a:xfrm>
            <a:off x="1050120" y="4351320"/>
            <a:ext cx="227484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Straight Connector 5"/>
          <p:cNvSpPr/>
          <p:nvPr/>
        </p:nvSpPr>
        <p:spPr>
          <a:xfrm>
            <a:off x="3899880" y="925200"/>
            <a:ext cx="9360" cy="5209920"/>
          </a:xfrm>
          <a:custGeom>
            <a:avLst/>
            <a:gdLst/>
            <a:ahLst/>
            <a:rect l="l" t="t" r="r" b="b"/>
            <a:pathLst>
              <a:path fill="none" w="29" h="14475">
                <a:moveTo>
                  <a:pt x="0" y="0"/>
                </a:moveTo>
                <a:lnTo>
                  <a:pt x="29" y="14475"/>
                </a:lnTo>
              </a:path>
            </a:pathLst>
          </a:custGeom>
          <a:noFill/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Box 9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Box 10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3" name="Picture 31" descr=""/>
          <p:cNvPicPr/>
          <p:nvPr/>
        </p:nvPicPr>
        <p:blipFill>
          <a:blip r:embed="rId3"/>
          <a:stretch/>
        </p:blipFill>
        <p:spPr>
          <a:xfrm>
            <a:off x="1143000" y="2487960"/>
            <a:ext cx="2001960" cy="148032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32" descr="Parrot Mambo MiniDrone review: Parrot's Mambo drone packs a tiny peashooter  (hands-on) - CNET"/>
          <p:cNvPicPr/>
          <p:nvPr/>
        </p:nvPicPr>
        <p:blipFill>
          <a:blip r:embed="rId4"/>
          <a:srcRect l="6334" t="12722" r="33131" b="27293"/>
          <a:stretch/>
        </p:blipFill>
        <p:spPr>
          <a:xfrm>
            <a:off x="4107240" y="2165040"/>
            <a:ext cx="3627000" cy="2134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35" name="Straight Arrow Connector 4"/>
          <p:cNvSpPr/>
          <p:nvPr/>
        </p:nvSpPr>
        <p:spPr>
          <a:xfrm flipH="1">
            <a:off x="228852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6" name="Straight Arrow Connector 6"/>
          <p:cNvSpPr/>
          <p:nvPr/>
        </p:nvSpPr>
        <p:spPr>
          <a:xfrm>
            <a:off x="396540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7" name="Picture 33" descr="Super Precision Gyroscope - With free quickstart 12,000 rpm electric motor starter, spinning top dynamically balanced toy (gimbal kit not included)"/>
          <p:cNvPicPr/>
          <p:nvPr/>
        </p:nvPicPr>
        <p:blipFill>
          <a:blip r:embed="rId5"/>
          <a:stretch/>
        </p:blipFill>
        <p:spPr>
          <a:xfrm>
            <a:off x="5463720" y="5088960"/>
            <a:ext cx="1078560" cy="991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38" name="TextBox 11"/>
          <p:cNvSpPr/>
          <p:nvPr/>
        </p:nvSpPr>
        <p:spPr>
          <a:xfrm>
            <a:off x="6579000" y="5571720"/>
            <a:ext cx="101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Sensors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0" name="Rectangle 6"/>
          <p:cNvSpPr/>
          <p:nvPr/>
        </p:nvSpPr>
        <p:spPr>
          <a:xfrm>
            <a:off x="4208400" y="2148120"/>
            <a:ext cx="3424320" cy="21574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1" name="Straight Arrow Connector 5"/>
          <p:cNvSpPr/>
          <p:nvPr/>
        </p:nvSpPr>
        <p:spPr>
          <a:xfrm>
            <a:off x="3228120" y="330516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2" name="Straight Arrow Connector 7"/>
          <p:cNvSpPr/>
          <p:nvPr/>
        </p:nvSpPr>
        <p:spPr>
          <a:xfrm>
            <a:off x="7634520" y="328104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43" name="Picture 34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30320" cy="10116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35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520" cy="97560"/>
          </a:xfrm>
          <a:prstGeom prst="rect">
            <a:avLst/>
          </a:prstGeom>
          <a:ln w="0">
            <a:noFill/>
          </a:ln>
        </p:spPr>
      </p:pic>
      <p:sp>
        <p:nvSpPr>
          <p:cNvPr id="345" name="TextBox 12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TextBox 13"/>
          <p:cNvSpPr/>
          <p:nvPr/>
        </p:nvSpPr>
        <p:spPr>
          <a:xfrm>
            <a:off x="4450320" y="4392720"/>
            <a:ext cx="300276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is the mathematical model of the actual 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Rectangle 7"/>
          <p:cNvSpPr/>
          <p:nvPr/>
        </p:nvSpPr>
        <p:spPr>
          <a:xfrm>
            <a:off x="1024560" y="2554920"/>
            <a:ext cx="2201400" cy="15195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8" name="TextBox 14"/>
          <p:cNvSpPr/>
          <p:nvPr/>
        </p:nvSpPr>
        <p:spPr>
          <a:xfrm>
            <a:off x="1521000" y="2853000"/>
            <a:ext cx="125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Autopilot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Control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Straight Arrow Connector 8"/>
          <p:cNvSpPr/>
          <p:nvPr/>
        </p:nvSpPr>
        <p:spPr>
          <a:xfrm>
            <a:off x="457200" y="3303360"/>
            <a:ext cx="5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0" name="Straight Connector 6"/>
          <p:cNvSpPr/>
          <p:nvPr/>
        </p:nvSpPr>
        <p:spPr>
          <a:xfrm>
            <a:off x="457200" y="33048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Straight Connector 7"/>
          <p:cNvSpPr/>
          <p:nvPr/>
        </p:nvSpPr>
        <p:spPr>
          <a:xfrm>
            <a:off x="8097480" y="32922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Straight Connector 8"/>
          <p:cNvSpPr/>
          <p:nvPr/>
        </p:nvSpPr>
        <p:spPr>
          <a:xfrm>
            <a:off x="457200" y="5430960"/>
            <a:ext cx="7640280" cy="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Box 15"/>
          <p:cNvSpPr/>
          <p:nvPr/>
        </p:nvSpPr>
        <p:spPr>
          <a:xfrm>
            <a:off x="1050120" y="4351320"/>
            <a:ext cx="227484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Straight Connector 9"/>
          <p:cNvSpPr/>
          <p:nvPr/>
        </p:nvSpPr>
        <p:spPr>
          <a:xfrm>
            <a:off x="3899880" y="925200"/>
            <a:ext cx="10440" cy="5211000"/>
          </a:xfrm>
          <a:prstGeom prst="line">
            <a:avLst/>
          </a:prstGeom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Box 16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TextBox 17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Straight Arrow Connector 9"/>
          <p:cNvSpPr/>
          <p:nvPr/>
        </p:nvSpPr>
        <p:spPr>
          <a:xfrm flipH="1">
            <a:off x="228852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8" name="Straight Arrow Connector 10"/>
          <p:cNvSpPr/>
          <p:nvPr/>
        </p:nvSpPr>
        <p:spPr>
          <a:xfrm>
            <a:off x="396540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59" name="Picture 36" descr=""/>
          <p:cNvPicPr/>
          <p:nvPr/>
        </p:nvPicPr>
        <p:blipFill>
          <a:blip r:embed="rId3"/>
          <a:stretch/>
        </p:blipFill>
        <p:spPr>
          <a:xfrm>
            <a:off x="4581720" y="2612160"/>
            <a:ext cx="2842920" cy="123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Feedback Control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1" name="Rectangle 9"/>
          <p:cNvSpPr/>
          <p:nvPr/>
        </p:nvSpPr>
        <p:spPr>
          <a:xfrm>
            <a:off x="4208400" y="2148120"/>
            <a:ext cx="3424320" cy="21574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2" name="Straight Arrow Connector 11"/>
          <p:cNvSpPr/>
          <p:nvPr/>
        </p:nvSpPr>
        <p:spPr>
          <a:xfrm>
            <a:off x="3228120" y="330516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3" name="Straight Arrow Connector 12"/>
          <p:cNvSpPr/>
          <p:nvPr/>
        </p:nvSpPr>
        <p:spPr>
          <a:xfrm>
            <a:off x="7634520" y="3281040"/>
            <a:ext cx="97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64" name="Picture 37" descr=""/>
          <p:cNvPicPr/>
          <p:nvPr/>
        </p:nvPicPr>
        <p:blipFill>
          <a:blip r:embed="rId1"/>
          <a:stretch/>
        </p:blipFill>
        <p:spPr>
          <a:xfrm>
            <a:off x="3520080" y="3091680"/>
            <a:ext cx="130320" cy="10116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38" descr=""/>
          <p:cNvPicPr/>
          <p:nvPr/>
        </p:nvPicPr>
        <p:blipFill>
          <a:blip r:embed="rId2"/>
          <a:stretch/>
        </p:blipFill>
        <p:spPr>
          <a:xfrm>
            <a:off x="8097840" y="3081600"/>
            <a:ext cx="128520" cy="97560"/>
          </a:xfrm>
          <a:prstGeom prst="rect">
            <a:avLst/>
          </a:prstGeom>
          <a:ln w="0">
            <a:noFill/>
          </a:ln>
        </p:spPr>
      </p:pic>
      <p:sp>
        <p:nvSpPr>
          <p:cNvPr id="366" name="TextBox 20"/>
          <p:cNvSpPr/>
          <p:nvPr/>
        </p:nvSpPr>
        <p:spPr>
          <a:xfrm>
            <a:off x="5468760" y="1782720"/>
            <a:ext cx="90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TextBox 22"/>
          <p:cNvSpPr/>
          <p:nvPr/>
        </p:nvSpPr>
        <p:spPr>
          <a:xfrm>
            <a:off x="4450320" y="4392720"/>
            <a:ext cx="300276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is the mathematical model of the actual aircraft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Rectangle 11"/>
          <p:cNvSpPr/>
          <p:nvPr/>
        </p:nvSpPr>
        <p:spPr>
          <a:xfrm>
            <a:off x="1024560" y="2554920"/>
            <a:ext cx="2201400" cy="1519560"/>
          </a:xfrm>
          <a:prstGeom prst="rect">
            <a:avLst/>
          </a:prstGeom>
          <a:solidFill>
            <a:srgbClr val="ffffff"/>
          </a:solidFill>
          <a:ln w="38160">
            <a:solidFill>
              <a:srgbClr val="00b05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TextBox 23"/>
          <p:cNvSpPr/>
          <p:nvPr/>
        </p:nvSpPr>
        <p:spPr>
          <a:xfrm>
            <a:off x="1521000" y="2853000"/>
            <a:ext cx="125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Autopilot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Control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Straight Arrow Connector 15"/>
          <p:cNvSpPr/>
          <p:nvPr/>
        </p:nvSpPr>
        <p:spPr>
          <a:xfrm>
            <a:off x="457200" y="3303360"/>
            <a:ext cx="5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Straight Connector 10"/>
          <p:cNvSpPr/>
          <p:nvPr/>
        </p:nvSpPr>
        <p:spPr>
          <a:xfrm>
            <a:off x="457200" y="33048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Straight Connector 11"/>
          <p:cNvSpPr/>
          <p:nvPr/>
        </p:nvSpPr>
        <p:spPr>
          <a:xfrm>
            <a:off x="8097480" y="3292200"/>
            <a:ext cx="360" cy="2126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Straight Connector 12"/>
          <p:cNvSpPr/>
          <p:nvPr/>
        </p:nvSpPr>
        <p:spPr>
          <a:xfrm>
            <a:off x="457200" y="5430960"/>
            <a:ext cx="7640280" cy="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Box 24"/>
          <p:cNvSpPr/>
          <p:nvPr/>
        </p:nvSpPr>
        <p:spPr>
          <a:xfrm>
            <a:off x="1050120" y="4351320"/>
            <a:ext cx="2274840" cy="638280"/>
          </a:xfrm>
          <a:prstGeom prst="rect">
            <a:avLst/>
          </a:prstGeom>
          <a:noFill/>
          <a:ln w="0">
            <a:solidFill>
              <a:srgbClr val="808080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Algorithms in the flight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Straight Connector 13"/>
          <p:cNvSpPr/>
          <p:nvPr/>
        </p:nvSpPr>
        <p:spPr>
          <a:xfrm>
            <a:off x="3899880" y="925200"/>
            <a:ext cx="10440" cy="5211000"/>
          </a:xfrm>
          <a:prstGeom prst="line">
            <a:avLst/>
          </a:prstGeom>
          <a:ln w="381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Box 25"/>
          <p:cNvSpPr/>
          <p:nvPr/>
        </p:nvSpPr>
        <p:spPr>
          <a:xfrm>
            <a:off x="4397400" y="1024560"/>
            <a:ext cx="185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Arial"/>
              </a:rPr>
              <a:t>Physical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TextBox 26"/>
          <p:cNvSpPr/>
          <p:nvPr/>
        </p:nvSpPr>
        <p:spPr>
          <a:xfrm>
            <a:off x="1594440" y="1024920"/>
            <a:ext cx="20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Electronic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Straight Arrow Connector 16"/>
          <p:cNvSpPr/>
          <p:nvPr/>
        </p:nvSpPr>
        <p:spPr>
          <a:xfrm flipH="1">
            <a:off x="228852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9" name="Straight Arrow Connector 17"/>
          <p:cNvSpPr/>
          <p:nvPr/>
        </p:nvSpPr>
        <p:spPr>
          <a:xfrm>
            <a:off x="3965400" y="1630440"/>
            <a:ext cx="149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prstDash val="dashDot"/>
            <a:round/>
            <a:tailEnd len="med" type="triangle" w="med"/>
          </a:ln>
          <a:effectLst>
            <a:outerShdw dist="20160" dir="5400000" blurRad="399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80" name="Picture 39" descr=""/>
          <p:cNvPicPr/>
          <p:nvPr/>
        </p:nvPicPr>
        <p:blipFill>
          <a:blip r:embed="rId3"/>
          <a:stretch/>
        </p:blipFill>
        <p:spPr>
          <a:xfrm>
            <a:off x="4581720" y="2612160"/>
            <a:ext cx="2842920" cy="123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classes2013</Template>
  <TotalTime>46581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2010-09-14T00:57:19Z</dcterms:created>
  <dc:creator>Eric</dc:creator>
  <dc:description/>
  <dc:language>en-US</dc:language>
  <cp:lastModifiedBy/>
  <cp:lastPrinted>2012-04-03T14:15:57Z</cp:lastPrinted>
  <dcterms:modified xsi:type="dcterms:W3CDTF">2024-02-06T21:47:05Z</dcterms:modified>
  <cp:revision>353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</vt:r8>
  </property>
  <property fmtid="{D5CDD505-2E9C-101B-9397-08002B2CF9AE}" pid="3" name="Notes">
    <vt:r8>15</vt:r8>
  </property>
  <property fmtid="{D5CDD505-2E9C-101B-9397-08002B2CF9AE}" pid="4" name="PresentationFormat">
    <vt:lpwstr>On-screen Show (4:3)</vt:lpwstr>
  </property>
  <property fmtid="{D5CDD505-2E9C-101B-9397-08002B2CF9AE}" pid="5" name="Slides">
    <vt:r8>32</vt:r8>
  </property>
  <property fmtid="{D5CDD505-2E9C-101B-9397-08002B2CF9AE}" pid="6" name="Version">
    <vt:r8>1</vt:r8>
  </property>
</Properties>
</file>